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313" r:id="rId3"/>
    <p:sldId id="280" r:id="rId4"/>
    <p:sldId id="281" r:id="rId5"/>
    <p:sldId id="282" r:id="rId6"/>
    <p:sldId id="283" r:id="rId7"/>
    <p:sldId id="285" r:id="rId8"/>
    <p:sldId id="287" r:id="rId9"/>
    <p:sldId id="294" r:id="rId10"/>
    <p:sldId id="293" r:id="rId11"/>
    <p:sldId id="317" r:id="rId12"/>
    <p:sldId id="298" r:id="rId13"/>
    <p:sldId id="299" r:id="rId14"/>
    <p:sldId id="302" r:id="rId15"/>
    <p:sldId id="305" r:id="rId16"/>
    <p:sldId id="309" r:id="rId17"/>
    <p:sldId id="270" r:id="rId18"/>
    <p:sldId id="318" r:id="rId19"/>
    <p:sldId id="268" r:id="rId20"/>
    <p:sldId id="267" r:id="rId21"/>
    <p:sldId id="277" r:id="rId22"/>
    <p:sldId id="272" r:id="rId23"/>
    <p:sldId id="319" r:id="rId24"/>
    <p:sldId id="275" r:id="rId25"/>
    <p:sldId id="315" r:id="rId26"/>
    <p:sldId id="316" r:id="rId27"/>
    <p:sldId id="312" r:id="rId28"/>
    <p:sldId id="320" r:id="rId29"/>
  </p:sldIdLst>
  <p:sldSz cx="18288000" cy="10287000"/>
  <p:notesSz cx="6858000" cy="9144000"/>
  <p:embeddedFontLst>
    <p:embeddedFont>
      <p:font typeface="Abadi" panose="020B0604020104020204" pitchFamily="34" charset="0"/>
      <p:regular r:id="rId31"/>
    </p:embeddedFont>
    <p:embeddedFont>
      <p:font typeface="Amasis MT Pro Medium" panose="02040604050005020304" pitchFamily="18" charset="77"/>
      <p:regular r:id="rId32"/>
      <p:italic r:id="rId33"/>
    </p:embeddedFont>
    <p:embeddedFont>
      <p:font typeface="Book Antiqua" panose="02040602050305030304" pitchFamily="18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586" autoAdjust="0"/>
  </p:normalViewPr>
  <p:slideViewPr>
    <p:cSldViewPr>
      <p:cViewPr varScale="1">
        <p:scale>
          <a:sx n="68" d="100"/>
          <a:sy n="68" d="100"/>
        </p:scale>
        <p:origin x="464" y="17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45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BE292E-65CD-4E3A-AE75-41D374C02E75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22608D-A31F-4AB1-ACAB-BB7C15CD99D2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HR Department</a:t>
          </a:r>
        </a:p>
      </dgm:t>
    </dgm:pt>
    <dgm:pt modelId="{019B367D-A145-4558-A4F2-A9770FCD3D89}" type="parTrans" cxnId="{32A3F710-3BC2-4D77-8441-778F720334A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1F971FA-70FD-403C-9B54-9ACF0321BD5B}" type="sibTrans" cxnId="{32A3F710-3BC2-4D77-8441-778F720334A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DCCB649-9215-4D74-A010-049CEAD1CA88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Operation Department</a:t>
          </a:r>
        </a:p>
      </dgm:t>
    </dgm:pt>
    <dgm:pt modelId="{D3C708EE-AE8A-4261-A488-EF0B913A1889}" type="parTrans" cxnId="{9B2EA265-857D-4750-BB87-E27995052BE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0E683A-24DA-4517-8D6B-41CDD4A83336}" type="sibTrans" cxnId="{9B2EA265-857D-4750-BB87-E27995052BE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3645283-2FF3-4C1D-96B8-9E18ACE3A956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IT Department</a:t>
          </a:r>
        </a:p>
      </dgm:t>
    </dgm:pt>
    <dgm:pt modelId="{765ED08E-B553-4DDA-9427-57FD748527C8}" type="parTrans" cxnId="{4A92F85A-C5A6-448A-81C1-DFFC6334496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228AC5-1870-4E1F-92E4-C539B0C4BC78}" type="sibTrans" cxnId="{4A92F85A-C5A6-448A-81C1-DFFC6334496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ADA24F-FDA9-40D7-BEE0-C85976FC601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WEB Server</a:t>
          </a:r>
        </a:p>
      </dgm:t>
    </dgm:pt>
    <dgm:pt modelId="{B05EA6BB-EBC3-4C68-9D88-889B9D86722F}" type="parTrans" cxnId="{7F79D5D2-9D8D-488C-9563-1876954EF4EE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B779C5-A085-4BEC-AB1E-5FFDAB66AACF}" type="sibTrans" cxnId="{7F79D5D2-9D8D-488C-9563-1876954EF4EE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BCC6AEA-494C-46FB-941A-8B4911CCAAA0}" type="pres">
      <dgm:prSet presAssocID="{7FBE292E-65CD-4E3A-AE75-41D374C02E75}" presName="matrix" presStyleCnt="0">
        <dgm:presLayoutVars>
          <dgm:chMax val="1"/>
          <dgm:dir/>
          <dgm:resizeHandles val="exact"/>
        </dgm:presLayoutVars>
      </dgm:prSet>
      <dgm:spPr/>
    </dgm:pt>
    <dgm:pt modelId="{2012BFE2-19AF-4E9A-A224-08172C975DD4}" type="pres">
      <dgm:prSet presAssocID="{7FBE292E-65CD-4E3A-AE75-41D374C02E75}" presName="diamond" presStyleLbl="bgShp" presStyleIdx="0" presStyleCnt="1"/>
      <dgm:spPr/>
    </dgm:pt>
    <dgm:pt modelId="{70215B35-32E9-4110-8CB5-0318A61DA021}" type="pres">
      <dgm:prSet presAssocID="{7FBE292E-65CD-4E3A-AE75-41D374C02E75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F412197-EE05-4C83-ACB8-3EBA50B23128}" type="pres">
      <dgm:prSet presAssocID="{7FBE292E-65CD-4E3A-AE75-41D374C02E75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6F44B1B-0A34-433F-87BB-62E2B8048A29}" type="pres">
      <dgm:prSet presAssocID="{7FBE292E-65CD-4E3A-AE75-41D374C02E75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3460D1C-FE70-44B1-95AE-52060A19536F}" type="pres">
      <dgm:prSet presAssocID="{7FBE292E-65CD-4E3A-AE75-41D374C02E75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70EF40B-B3C8-47A0-97D5-AEFC840198E0}" type="presOf" srcId="{6DCCB649-9215-4D74-A010-049CEAD1CA88}" destId="{1F412197-EE05-4C83-ACB8-3EBA50B23128}" srcOrd="0" destOrd="0" presId="urn:microsoft.com/office/officeart/2005/8/layout/matrix3"/>
    <dgm:cxn modelId="{32A3F710-3BC2-4D77-8441-778F720334AC}" srcId="{7FBE292E-65CD-4E3A-AE75-41D374C02E75}" destId="{F522608D-A31F-4AB1-ACAB-BB7C15CD99D2}" srcOrd="0" destOrd="0" parTransId="{019B367D-A145-4558-A4F2-A9770FCD3D89}" sibTransId="{81F971FA-70FD-403C-9B54-9ACF0321BD5B}"/>
    <dgm:cxn modelId="{07E42031-C884-418F-8D8A-2944C9F85517}" type="presOf" srcId="{F522608D-A31F-4AB1-ACAB-BB7C15CD99D2}" destId="{70215B35-32E9-4110-8CB5-0318A61DA021}" srcOrd="0" destOrd="0" presId="urn:microsoft.com/office/officeart/2005/8/layout/matrix3"/>
    <dgm:cxn modelId="{FD2D1337-809B-4139-850E-F7CC8F939F27}" type="presOf" srcId="{93645283-2FF3-4C1D-96B8-9E18ACE3A956}" destId="{86F44B1B-0A34-433F-87BB-62E2B8048A29}" srcOrd="0" destOrd="0" presId="urn:microsoft.com/office/officeart/2005/8/layout/matrix3"/>
    <dgm:cxn modelId="{4A92F85A-C5A6-448A-81C1-DFFC63344968}" srcId="{7FBE292E-65CD-4E3A-AE75-41D374C02E75}" destId="{93645283-2FF3-4C1D-96B8-9E18ACE3A956}" srcOrd="2" destOrd="0" parTransId="{765ED08E-B553-4DDA-9427-57FD748527C8}" sibTransId="{84228AC5-1870-4E1F-92E4-C539B0C4BC78}"/>
    <dgm:cxn modelId="{9B2EA265-857D-4750-BB87-E27995052BEA}" srcId="{7FBE292E-65CD-4E3A-AE75-41D374C02E75}" destId="{6DCCB649-9215-4D74-A010-049CEAD1CA88}" srcOrd="1" destOrd="0" parTransId="{D3C708EE-AE8A-4261-A488-EF0B913A1889}" sibTransId="{0E0E683A-24DA-4517-8D6B-41CDD4A83336}"/>
    <dgm:cxn modelId="{604759AF-0534-4D8D-9B2A-879994161E7F}" type="presOf" srcId="{7FBE292E-65CD-4E3A-AE75-41D374C02E75}" destId="{6BCC6AEA-494C-46FB-941A-8B4911CCAAA0}" srcOrd="0" destOrd="0" presId="urn:microsoft.com/office/officeart/2005/8/layout/matrix3"/>
    <dgm:cxn modelId="{7F79D5D2-9D8D-488C-9563-1876954EF4EE}" srcId="{7FBE292E-65CD-4E3A-AE75-41D374C02E75}" destId="{4DADA24F-FDA9-40D7-BEE0-C85976FC601F}" srcOrd="3" destOrd="0" parTransId="{B05EA6BB-EBC3-4C68-9D88-889B9D86722F}" sibTransId="{80B779C5-A085-4BEC-AB1E-5FFDAB66AACF}"/>
    <dgm:cxn modelId="{C2240DF3-930A-41FF-8EF0-44E0E85F4D40}" type="presOf" srcId="{4DADA24F-FDA9-40D7-BEE0-C85976FC601F}" destId="{93460D1C-FE70-44B1-95AE-52060A19536F}" srcOrd="0" destOrd="0" presId="urn:microsoft.com/office/officeart/2005/8/layout/matrix3"/>
    <dgm:cxn modelId="{B880AAA8-F5B4-4BFD-B76B-285F69353D1D}" type="presParOf" srcId="{6BCC6AEA-494C-46FB-941A-8B4911CCAAA0}" destId="{2012BFE2-19AF-4E9A-A224-08172C975DD4}" srcOrd="0" destOrd="0" presId="urn:microsoft.com/office/officeart/2005/8/layout/matrix3"/>
    <dgm:cxn modelId="{356296AC-7020-4821-8BF9-873F927140D7}" type="presParOf" srcId="{6BCC6AEA-494C-46FB-941A-8B4911CCAAA0}" destId="{70215B35-32E9-4110-8CB5-0318A61DA021}" srcOrd="1" destOrd="0" presId="urn:microsoft.com/office/officeart/2005/8/layout/matrix3"/>
    <dgm:cxn modelId="{D8B4710D-ED2D-4D4F-B33B-F233F7003503}" type="presParOf" srcId="{6BCC6AEA-494C-46FB-941A-8B4911CCAAA0}" destId="{1F412197-EE05-4C83-ACB8-3EBA50B23128}" srcOrd="2" destOrd="0" presId="urn:microsoft.com/office/officeart/2005/8/layout/matrix3"/>
    <dgm:cxn modelId="{97103D90-90B5-4F07-BA7D-5C06CF8E8DAE}" type="presParOf" srcId="{6BCC6AEA-494C-46FB-941A-8B4911CCAAA0}" destId="{86F44B1B-0A34-433F-87BB-62E2B8048A29}" srcOrd="3" destOrd="0" presId="urn:microsoft.com/office/officeart/2005/8/layout/matrix3"/>
    <dgm:cxn modelId="{9AFDECA6-59D5-477B-96FC-82916DBDF8A3}" type="presParOf" srcId="{6BCC6AEA-494C-46FB-941A-8B4911CCAAA0}" destId="{93460D1C-FE70-44B1-95AE-52060A19536F}" srcOrd="4" destOrd="0" presId="urn:microsoft.com/office/officeart/2005/8/layout/matrix3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291361-1DF0-4C64-AFB9-1AB3D90E0B61}" type="doc">
      <dgm:prSet loTypeId="urn:microsoft.com/office/officeart/2011/layout/HexagonRadial" loCatId="officeonline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01D98134-8570-4F19-82D3-1A59C594F210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PCs ,Switches ,Printers ,Routers ,Access point  ,Servers</a:t>
          </a:r>
        </a:p>
      </dgm:t>
    </dgm:pt>
    <dgm:pt modelId="{CEDCE6D0-E496-4929-8829-9A51295083E4}" type="parTrans" cxnId="{D220A8D2-73D1-4D84-AEB5-0D1D287521E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2D441E7-D9AF-41CC-9065-C35D8432B00E}" type="sibTrans" cxnId="{D220A8D2-73D1-4D84-AEB5-0D1D287521E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C5971B3-5C00-4744-9598-707C4B854A92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IP Address private &amp; public</a:t>
          </a:r>
        </a:p>
      </dgm:t>
    </dgm:pt>
    <dgm:pt modelId="{E17FE18C-6CD6-405A-A3D1-4701391CC4BC}" type="parTrans" cxnId="{9E787A81-C636-40FD-8A05-ABDCA39389A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938675F-CF77-4F62-AB16-CE04CC16DD72}" type="sibTrans" cxnId="{9E787A81-C636-40FD-8A05-ABDCA39389A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6BFC6C4-8D2A-4D37-A1B2-BF7884547506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VLAN ,Inter-VLAN </a:t>
          </a:r>
        </a:p>
      </dgm:t>
    </dgm:pt>
    <dgm:pt modelId="{535FB444-3504-461D-A813-EF67DD660139}" type="parTrans" cxnId="{451CBBBA-4163-4DBB-9E6C-89B128DEC06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3A208BE-7959-445C-ACB1-26C95EA6D4A7}" type="sibTrans" cxnId="{451CBBBA-4163-4DBB-9E6C-89B128DEC06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EB3F56-1278-4278-BD17-8DA5F499EFAE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NAT, ACL</a:t>
          </a:r>
        </a:p>
      </dgm:t>
    </dgm:pt>
    <dgm:pt modelId="{DC895427-CEB4-4673-9519-321CCC4B03D2}" type="parTrans" cxnId="{E16EE01B-A70A-4371-9180-F15CCD77D21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B3515F-A360-4381-B508-467A2E8D25C3}" type="sibTrans" cxnId="{E16EE01B-A70A-4371-9180-F15CCD77D21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ACF8EA9-F1BF-4BD2-BFB8-42FCB3DC8D88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DNS ,SYSLOG ,NTP</a:t>
          </a:r>
        </a:p>
      </dgm:t>
    </dgm:pt>
    <dgm:pt modelId="{65375271-6BC2-46B8-8191-C6D8405BA265}" type="parTrans" cxnId="{FFC0090F-A785-4E3C-8C2A-C3F3E644337E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95127C-6C9D-41A7-BCD2-38051753A797}" type="sibTrans" cxnId="{FFC0090F-A785-4E3C-8C2A-C3F3E644337E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1A157C-3F22-4C11-8B76-EF3704785C67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DHCP , WEB</a:t>
          </a:r>
        </a:p>
      </dgm:t>
    </dgm:pt>
    <dgm:pt modelId="{3B28365C-7B08-4999-B020-592AF5CB17BB}" type="parTrans" cxnId="{8314A529-B72E-4BCB-A1AB-752602D17267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80D3B0D-8D03-4CD4-9749-F143117261EF}" type="sibTrans" cxnId="{8314A529-B72E-4BCB-A1AB-752602D17267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3338B46-6F67-4364-B715-06CDE7B51AAF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Passwords, Port security</a:t>
          </a:r>
        </a:p>
      </dgm:t>
    </dgm:pt>
    <dgm:pt modelId="{45C6EC02-AF77-49F4-AB58-74A668F3C9FA}" type="parTrans" cxnId="{7B3F24E9-319A-46FF-B753-4D52BCF0E9D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DDAF50F-C64A-4BC5-A654-CA4BD5F1EAAB}" type="sibTrans" cxnId="{7B3F24E9-319A-46FF-B753-4D52BCF0E9D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5439BE-9407-4684-9A3F-12E59A72141F}" type="pres">
      <dgm:prSet presAssocID="{A9291361-1DF0-4C64-AFB9-1AB3D90E0B61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8A224E66-CFF7-4503-B4CB-21EABD648B0D}" type="pres">
      <dgm:prSet presAssocID="{01D98134-8570-4F19-82D3-1A59C594F210}" presName="Parent" presStyleLbl="node0" presStyleIdx="0" presStyleCnt="1" custLinFactNeighborX="802" custLinFactNeighborY="1391">
        <dgm:presLayoutVars>
          <dgm:chMax val="6"/>
          <dgm:chPref val="6"/>
        </dgm:presLayoutVars>
      </dgm:prSet>
      <dgm:spPr/>
    </dgm:pt>
    <dgm:pt modelId="{9B974E22-5C39-4B5A-9E69-B14F6D7838E0}" type="pres">
      <dgm:prSet presAssocID="{3C5971B3-5C00-4744-9598-707C4B854A92}" presName="Accent1" presStyleCnt="0"/>
      <dgm:spPr/>
    </dgm:pt>
    <dgm:pt modelId="{53090AD9-847F-4B25-A21E-D95633A9F671}" type="pres">
      <dgm:prSet presAssocID="{3C5971B3-5C00-4744-9598-707C4B854A92}" presName="Accent" presStyleLbl="bgShp" presStyleIdx="0" presStyleCnt="6"/>
      <dgm:spPr/>
    </dgm:pt>
    <dgm:pt modelId="{F8263CB6-B938-4564-A3D2-01F578375D0E}" type="pres">
      <dgm:prSet presAssocID="{3C5971B3-5C00-4744-9598-707C4B854A92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76A72D8B-0745-4ED0-AD25-0A37269B493F}" type="pres">
      <dgm:prSet presAssocID="{76BFC6C4-8D2A-4D37-A1B2-BF7884547506}" presName="Accent2" presStyleCnt="0"/>
      <dgm:spPr/>
    </dgm:pt>
    <dgm:pt modelId="{696E99BB-12B3-46C6-BA5C-64F726CC463E}" type="pres">
      <dgm:prSet presAssocID="{76BFC6C4-8D2A-4D37-A1B2-BF7884547506}" presName="Accent" presStyleLbl="bgShp" presStyleIdx="1" presStyleCnt="6"/>
      <dgm:spPr/>
    </dgm:pt>
    <dgm:pt modelId="{E51F630B-3025-4C77-B19A-BF530F53CC79}" type="pres">
      <dgm:prSet presAssocID="{76BFC6C4-8D2A-4D37-A1B2-BF7884547506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E8AB2B38-1801-4EA6-84AF-46A97159AFEE}" type="pres">
      <dgm:prSet presAssocID="{F8EB3F56-1278-4278-BD17-8DA5F499EFAE}" presName="Accent3" presStyleCnt="0"/>
      <dgm:spPr/>
    </dgm:pt>
    <dgm:pt modelId="{CD45BB22-6520-49F3-8442-138BA89B0A33}" type="pres">
      <dgm:prSet presAssocID="{F8EB3F56-1278-4278-BD17-8DA5F499EFAE}" presName="Accent" presStyleLbl="bgShp" presStyleIdx="2" presStyleCnt="6"/>
      <dgm:spPr/>
    </dgm:pt>
    <dgm:pt modelId="{36906668-FD7E-45D1-A4AD-5527D1CE147E}" type="pres">
      <dgm:prSet presAssocID="{F8EB3F56-1278-4278-BD17-8DA5F499EFAE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D4C80F9-8D09-424A-A8AC-150416DB407D}" type="pres">
      <dgm:prSet presAssocID="{9ACF8EA9-F1BF-4BD2-BFB8-42FCB3DC8D88}" presName="Accent4" presStyleCnt="0"/>
      <dgm:spPr/>
    </dgm:pt>
    <dgm:pt modelId="{21BD3AFE-7811-4A6C-B961-8640E1D4664F}" type="pres">
      <dgm:prSet presAssocID="{9ACF8EA9-F1BF-4BD2-BFB8-42FCB3DC8D88}" presName="Accent" presStyleLbl="bgShp" presStyleIdx="3" presStyleCnt="6"/>
      <dgm:spPr/>
    </dgm:pt>
    <dgm:pt modelId="{2D68B5B1-2F9E-46E1-BB63-CA4A816EA805}" type="pres">
      <dgm:prSet presAssocID="{9ACF8EA9-F1BF-4BD2-BFB8-42FCB3DC8D88}" presName="Child4" presStyleLbl="node1" presStyleIdx="3" presStyleCnt="6" custLinFactNeighborX="900" custLinFactNeighborY="2223">
        <dgm:presLayoutVars>
          <dgm:chMax val="0"/>
          <dgm:chPref val="0"/>
          <dgm:bulletEnabled val="1"/>
        </dgm:presLayoutVars>
      </dgm:prSet>
      <dgm:spPr/>
    </dgm:pt>
    <dgm:pt modelId="{47CAF181-9AF6-436A-9FC4-3459AE2ACEFD}" type="pres">
      <dgm:prSet presAssocID="{841A157C-3F22-4C11-8B76-EF3704785C67}" presName="Accent5" presStyleCnt="0"/>
      <dgm:spPr/>
    </dgm:pt>
    <dgm:pt modelId="{A337ACC0-E1AB-4BE5-A72A-A59FA1847546}" type="pres">
      <dgm:prSet presAssocID="{841A157C-3F22-4C11-8B76-EF3704785C67}" presName="Accent" presStyleLbl="bgShp" presStyleIdx="4" presStyleCnt="6"/>
      <dgm:spPr/>
    </dgm:pt>
    <dgm:pt modelId="{B89669D7-FDFC-4274-8B52-1E04C0616497}" type="pres">
      <dgm:prSet presAssocID="{841A157C-3F22-4C11-8B76-EF3704785C67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6A0C2F9-CBE7-4727-9955-EA661C75C7B8}" type="pres">
      <dgm:prSet presAssocID="{A3338B46-6F67-4364-B715-06CDE7B51AAF}" presName="Accent6" presStyleCnt="0"/>
      <dgm:spPr/>
    </dgm:pt>
    <dgm:pt modelId="{4BF337F6-D380-4D8C-8FA5-A6FAF93BB098}" type="pres">
      <dgm:prSet presAssocID="{A3338B46-6F67-4364-B715-06CDE7B51AAF}" presName="Accent" presStyleLbl="bgShp" presStyleIdx="5" presStyleCnt="6"/>
      <dgm:spPr/>
    </dgm:pt>
    <dgm:pt modelId="{A8FCB71D-CA07-4953-AE8B-9615F499DB49}" type="pres">
      <dgm:prSet presAssocID="{A3338B46-6F67-4364-B715-06CDE7B51AAF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FFC0090F-A785-4E3C-8C2A-C3F3E644337E}" srcId="{01D98134-8570-4F19-82D3-1A59C594F210}" destId="{9ACF8EA9-F1BF-4BD2-BFB8-42FCB3DC8D88}" srcOrd="3" destOrd="0" parTransId="{65375271-6BC2-46B8-8191-C6D8405BA265}" sibTransId="{0B95127C-6C9D-41A7-BCD2-38051753A797}"/>
    <dgm:cxn modelId="{E16EE01B-A70A-4371-9180-F15CCD77D218}" srcId="{01D98134-8570-4F19-82D3-1A59C594F210}" destId="{F8EB3F56-1278-4278-BD17-8DA5F499EFAE}" srcOrd="2" destOrd="0" parTransId="{DC895427-CEB4-4673-9519-321CCC4B03D2}" sibTransId="{0BB3515F-A360-4381-B508-467A2E8D25C3}"/>
    <dgm:cxn modelId="{3362BE1C-8F46-4F0B-9A41-58D1AE76477C}" type="presOf" srcId="{A3338B46-6F67-4364-B715-06CDE7B51AAF}" destId="{A8FCB71D-CA07-4953-AE8B-9615F499DB49}" srcOrd="0" destOrd="0" presId="urn:microsoft.com/office/officeart/2011/layout/HexagonRadial"/>
    <dgm:cxn modelId="{5E074A28-D414-437A-84E9-DF4F7F393E93}" type="presOf" srcId="{841A157C-3F22-4C11-8B76-EF3704785C67}" destId="{B89669D7-FDFC-4274-8B52-1E04C0616497}" srcOrd="0" destOrd="0" presId="urn:microsoft.com/office/officeart/2011/layout/HexagonRadial"/>
    <dgm:cxn modelId="{8314A529-B72E-4BCB-A1AB-752602D17267}" srcId="{01D98134-8570-4F19-82D3-1A59C594F210}" destId="{841A157C-3F22-4C11-8B76-EF3704785C67}" srcOrd="4" destOrd="0" parTransId="{3B28365C-7B08-4999-B020-592AF5CB17BB}" sibTransId="{180D3B0D-8D03-4CD4-9749-F143117261EF}"/>
    <dgm:cxn modelId="{DAFE9A47-4177-4D2A-9395-D5DEDFB8D215}" type="presOf" srcId="{9ACF8EA9-F1BF-4BD2-BFB8-42FCB3DC8D88}" destId="{2D68B5B1-2F9E-46E1-BB63-CA4A816EA805}" srcOrd="0" destOrd="0" presId="urn:microsoft.com/office/officeart/2011/layout/HexagonRadial"/>
    <dgm:cxn modelId="{53963F65-4174-4E5F-95A0-0652996FF6FB}" type="presOf" srcId="{76BFC6C4-8D2A-4D37-A1B2-BF7884547506}" destId="{E51F630B-3025-4C77-B19A-BF530F53CC79}" srcOrd="0" destOrd="0" presId="urn:microsoft.com/office/officeart/2011/layout/HexagonRadial"/>
    <dgm:cxn modelId="{6A22176B-6545-4ECB-899D-2EF61C291556}" type="presOf" srcId="{01D98134-8570-4F19-82D3-1A59C594F210}" destId="{8A224E66-CFF7-4503-B4CB-21EABD648B0D}" srcOrd="0" destOrd="0" presId="urn:microsoft.com/office/officeart/2011/layout/HexagonRadial"/>
    <dgm:cxn modelId="{47B45D72-A87B-41CA-812B-3CE46FE4B779}" type="presOf" srcId="{A9291361-1DF0-4C64-AFB9-1AB3D90E0B61}" destId="{2F5439BE-9407-4684-9A3F-12E59A72141F}" srcOrd="0" destOrd="0" presId="urn:microsoft.com/office/officeart/2011/layout/HexagonRadial"/>
    <dgm:cxn modelId="{9E787A81-C636-40FD-8A05-ABDCA39389AA}" srcId="{01D98134-8570-4F19-82D3-1A59C594F210}" destId="{3C5971B3-5C00-4744-9598-707C4B854A92}" srcOrd="0" destOrd="0" parTransId="{E17FE18C-6CD6-405A-A3D1-4701391CC4BC}" sibTransId="{9938675F-CF77-4F62-AB16-CE04CC16DD72}"/>
    <dgm:cxn modelId="{451CBBBA-4163-4DBB-9E6C-89B128DEC069}" srcId="{01D98134-8570-4F19-82D3-1A59C594F210}" destId="{76BFC6C4-8D2A-4D37-A1B2-BF7884547506}" srcOrd="1" destOrd="0" parTransId="{535FB444-3504-461D-A813-EF67DD660139}" sibTransId="{33A208BE-7959-445C-ACB1-26C95EA6D4A7}"/>
    <dgm:cxn modelId="{D220A8D2-73D1-4D84-AEB5-0D1D287521E9}" srcId="{A9291361-1DF0-4C64-AFB9-1AB3D90E0B61}" destId="{01D98134-8570-4F19-82D3-1A59C594F210}" srcOrd="0" destOrd="0" parTransId="{CEDCE6D0-E496-4929-8829-9A51295083E4}" sibTransId="{72D441E7-D9AF-41CC-9065-C35D8432B00E}"/>
    <dgm:cxn modelId="{7BDEB9E0-5F46-48D6-91CD-F7F831E40428}" type="presOf" srcId="{3C5971B3-5C00-4744-9598-707C4B854A92}" destId="{F8263CB6-B938-4564-A3D2-01F578375D0E}" srcOrd="0" destOrd="0" presId="urn:microsoft.com/office/officeart/2011/layout/HexagonRadial"/>
    <dgm:cxn modelId="{B84C66E5-AA35-4880-96D8-4E11E2F4D66C}" type="presOf" srcId="{F8EB3F56-1278-4278-BD17-8DA5F499EFAE}" destId="{36906668-FD7E-45D1-A4AD-5527D1CE147E}" srcOrd="0" destOrd="0" presId="urn:microsoft.com/office/officeart/2011/layout/HexagonRadial"/>
    <dgm:cxn modelId="{7B3F24E9-319A-46FF-B753-4D52BCF0E9D9}" srcId="{01D98134-8570-4F19-82D3-1A59C594F210}" destId="{A3338B46-6F67-4364-B715-06CDE7B51AAF}" srcOrd="5" destOrd="0" parTransId="{45C6EC02-AF77-49F4-AB58-74A668F3C9FA}" sibTransId="{7DDAF50F-C64A-4BC5-A654-CA4BD5F1EAAB}"/>
    <dgm:cxn modelId="{2B6F06E6-CEB8-496D-9D40-28A756E9DE23}" type="presParOf" srcId="{2F5439BE-9407-4684-9A3F-12E59A72141F}" destId="{8A224E66-CFF7-4503-B4CB-21EABD648B0D}" srcOrd="0" destOrd="0" presId="urn:microsoft.com/office/officeart/2011/layout/HexagonRadial"/>
    <dgm:cxn modelId="{0E2E0BAB-07FB-4385-BAFA-3E64400951FC}" type="presParOf" srcId="{2F5439BE-9407-4684-9A3F-12E59A72141F}" destId="{9B974E22-5C39-4B5A-9E69-B14F6D7838E0}" srcOrd="1" destOrd="0" presId="urn:microsoft.com/office/officeart/2011/layout/HexagonRadial"/>
    <dgm:cxn modelId="{4F886AEC-8A14-44EC-8BA2-83D0138BCE2C}" type="presParOf" srcId="{9B974E22-5C39-4B5A-9E69-B14F6D7838E0}" destId="{53090AD9-847F-4B25-A21E-D95633A9F671}" srcOrd="0" destOrd="0" presId="urn:microsoft.com/office/officeart/2011/layout/HexagonRadial"/>
    <dgm:cxn modelId="{84CCD615-1823-4DCA-92FE-4EF4B1CFD767}" type="presParOf" srcId="{2F5439BE-9407-4684-9A3F-12E59A72141F}" destId="{F8263CB6-B938-4564-A3D2-01F578375D0E}" srcOrd="2" destOrd="0" presId="urn:microsoft.com/office/officeart/2011/layout/HexagonRadial"/>
    <dgm:cxn modelId="{51E6D99B-7F27-4160-8337-31099462FF91}" type="presParOf" srcId="{2F5439BE-9407-4684-9A3F-12E59A72141F}" destId="{76A72D8B-0745-4ED0-AD25-0A37269B493F}" srcOrd="3" destOrd="0" presId="urn:microsoft.com/office/officeart/2011/layout/HexagonRadial"/>
    <dgm:cxn modelId="{06C9FBA3-B6BC-446D-AE57-AD4C7ADDF213}" type="presParOf" srcId="{76A72D8B-0745-4ED0-AD25-0A37269B493F}" destId="{696E99BB-12B3-46C6-BA5C-64F726CC463E}" srcOrd="0" destOrd="0" presId="urn:microsoft.com/office/officeart/2011/layout/HexagonRadial"/>
    <dgm:cxn modelId="{9FBEDD9E-9413-48E9-9C8A-4E7E7C0A3119}" type="presParOf" srcId="{2F5439BE-9407-4684-9A3F-12E59A72141F}" destId="{E51F630B-3025-4C77-B19A-BF530F53CC79}" srcOrd="4" destOrd="0" presId="urn:microsoft.com/office/officeart/2011/layout/HexagonRadial"/>
    <dgm:cxn modelId="{C425E3D7-273A-46E3-8FEA-C0919612907E}" type="presParOf" srcId="{2F5439BE-9407-4684-9A3F-12E59A72141F}" destId="{E8AB2B38-1801-4EA6-84AF-46A97159AFEE}" srcOrd="5" destOrd="0" presId="urn:microsoft.com/office/officeart/2011/layout/HexagonRadial"/>
    <dgm:cxn modelId="{F8E243C4-1865-4A92-A68F-D987A94AF954}" type="presParOf" srcId="{E8AB2B38-1801-4EA6-84AF-46A97159AFEE}" destId="{CD45BB22-6520-49F3-8442-138BA89B0A33}" srcOrd="0" destOrd="0" presId="urn:microsoft.com/office/officeart/2011/layout/HexagonRadial"/>
    <dgm:cxn modelId="{F861817F-1ED4-4CB1-BFFA-EDAF18D810B1}" type="presParOf" srcId="{2F5439BE-9407-4684-9A3F-12E59A72141F}" destId="{36906668-FD7E-45D1-A4AD-5527D1CE147E}" srcOrd="6" destOrd="0" presId="urn:microsoft.com/office/officeart/2011/layout/HexagonRadial"/>
    <dgm:cxn modelId="{1ADCBE71-6190-49FB-8366-5198764DB1D9}" type="presParOf" srcId="{2F5439BE-9407-4684-9A3F-12E59A72141F}" destId="{1D4C80F9-8D09-424A-A8AC-150416DB407D}" srcOrd="7" destOrd="0" presId="urn:microsoft.com/office/officeart/2011/layout/HexagonRadial"/>
    <dgm:cxn modelId="{9E7474C0-5872-467A-8247-6D887A0F31B1}" type="presParOf" srcId="{1D4C80F9-8D09-424A-A8AC-150416DB407D}" destId="{21BD3AFE-7811-4A6C-B961-8640E1D4664F}" srcOrd="0" destOrd="0" presId="urn:microsoft.com/office/officeart/2011/layout/HexagonRadial"/>
    <dgm:cxn modelId="{0C769D2A-CB61-4DFD-B1E1-7FCCF8CED69B}" type="presParOf" srcId="{2F5439BE-9407-4684-9A3F-12E59A72141F}" destId="{2D68B5B1-2F9E-46E1-BB63-CA4A816EA805}" srcOrd="8" destOrd="0" presId="urn:microsoft.com/office/officeart/2011/layout/HexagonRadial"/>
    <dgm:cxn modelId="{C34EB31E-3E06-4846-8A8C-256356DBE178}" type="presParOf" srcId="{2F5439BE-9407-4684-9A3F-12E59A72141F}" destId="{47CAF181-9AF6-436A-9FC4-3459AE2ACEFD}" srcOrd="9" destOrd="0" presId="urn:microsoft.com/office/officeart/2011/layout/HexagonRadial"/>
    <dgm:cxn modelId="{4C3A5701-D557-4B85-9F33-693FA03540D7}" type="presParOf" srcId="{47CAF181-9AF6-436A-9FC4-3459AE2ACEFD}" destId="{A337ACC0-E1AB-4BE5-A72A-A59FA1847546}" srcOrd="0" destOrd="0" presId="urn:microsoft.com/office/officeart/2011/layout/HexagonRadial"/>
    <dgm:cxn modelId="{AE28EEC5-D5D5-489C-939C-2EACC1BA26A8}" type="presParOf" srcId="{2F5439BE-9407-4684-9A3F-12E59A72141F}" destId="{B89669D7-FDFC-4274-8B52-1E04C0616497}" srcOrd="10" destOrd="0" presId="urn:microsoft.com/office/officeart/2011/layout/HexagonRadial"/>
    <dgm:cxn modelId="{19F15690-1654-4E6B-A431-1D3444446A1E}" type="presParOf" srcId="{2F5439BE-9407-4684-9A3F-12E59A72141F}" destId="{A6A0C2F9-CBE7-4727-9955-EA661C75C7B8}" srcOrd="11" destOrd="0" presId="urn:microsoft.com/office/officeart/2011/layout/HexagonRadial"/>
    <dgm:cxn modelId="{576EF315-889F-45ED-B4E4-8698F8F883D9}" type="presParOf" srcId="{A6A0C2F9-CBE7-4727-9955-EA661C75C7B8}" destId="{4BF337F6-D380-4D8C-8FA5-A6FAF93BB098}" srcOrd="0" destOrd="0" presId="urn:microsoft.com/office/officeart/2011/layout/HexagonRadial"/>
    <dgm:cxn modelId="{67325129-3410-477F-932B-C950151AC04F}" type="presParOf" srcId="{2F5439BE-9407-4684-9A3F-12E59A72141F}" destId="{A8FCB71D-CA07-4953-AE8B-9615F499DB49}" srcOrd="12" destOrd="0" presId="urn:microsoft.com/office/officeart/2011/layout/HexagonRadial"/>
  </dgm:cxnLst>
  <dgm:bg>
    <a:solidFill>
      <a:schemeClr val="bg1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12BFE2-19AF-4E9A-A224-08172C975DD4}">
      <dsp:nvSpPr>
        <dsp:cNvPr id="0" name=""/>
        <dsp:cNvSpPr/>
      </dsp:nvSpPr>
      <dsp:spPr>
        <a:xfrm>
          <a:off x="0" y="489464"/>
          <a:ext cx="4126472" cy="4126472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215B35-32E9-4110-8CB5-0318A61DA021}">
      <dsp:nvSpPr>
        <dsp:cNvPr id="0" name=""/>
        <dsp:cNvSpPr/>
      </dsp:nvSpPr>
      <dsp:spPr>
        <a:xfrm>
          <a:off x="392014" y="881478"/>
          <a:ext cx="1609324" cy="16093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HR Department</a:t>
          </a:r>
        </a:p>
      </dsp:txBody>
      <dsp:txXfrm>
        <a:off x="470575" y="960039"/>
        <a:ext cx="1452202" cy="1452202"/>
      </dsp:txXfrm>
    </dsp:sp>
    <dsp:sp modelId="{1F412197-EE05-4C83-ACB8-3EBA50B23128}">
      <dsp:nvSpPr>
        <dsp:cNvPr id="0" name=""/>
        <dsp:cNvSpPr/>
      </dsp:nvSpPr>
      <dsp:spPr>
        <a:xfrm>
          <a:off x="2125133" y="881478"/>
          <a:ext cx="1609324" cy="16093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Operation Department</a:t>
          </a:r>
        </a:p>
      </dsp:txBody>
      <dsp:txXfrm>
        <a:off x="2203694" y="960039"/>
        <a:ext cx="1452202" cy="1452202"/>
      </dsp:txXfrm>
    </dsp:sp>
    <dsp:sp modelId="{86F44B1B-0A34-433F-87BB-62E2B8048A29}">
      <dsp:nvSpPr>
        <dsp:cNvPr id="0" name=""/>
        <dsp:cNvSpPr/>
      </dsp:nvSpPr>
      <dsp:spPr>
        <a:xfrm>
          <a:off x="392014" y="2614597"/>
          <a:ext cx="1609324" cy="16093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IT Department</a:t>
          </a:r>
        </a:p>
      </dsp:txBody>
      <dsp:txXfrm>
        <a:off x="470575" y="2693158"/>
        <a:ext cx="1452202" cy="1452202"/>
      </dsp:txXfrm>
    </dsp:sp>
    <dsp:sp modelId="{93460D1C-FE70-44B1-95AE-52060A19536F}">
      <dsp:nvSpPr>
        <dsp:cNvPr id="0" name=""/>
        <dsp:cNvSpPr/>
      </dsp:nvSpPr>
      <dsp:spPr>
        <a:xfrm>
          <a:off x="2125133" y="2614597"/>
          <a:ext cx="1609324" cy="16093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WEB Server</a:t>
          </a:r>
        </a:p>
      </dsp:txBody>
      <dsp:txXfrm>
        <a:off x="2203694" y="2693158"/>
        <a:ext cx="1452202" cy="14522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224E66-CFF7-4503-B4CB-21EABD648B0D}">
      <dsp:nvSpPr>
        <dsp:cNvPr id="0" name=""/>
        <dsp:cNvSpPr/>
      </dsp:nvSpPr>
      <dsp:spPr>
        <a:xfrm>
          <a:off x="4164464" y="1879267"/>
          <a:ext cx="2352649" cy="2035136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shade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shade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PCs ,Switches ,Printers ,Routers ,Access point  ,Servers</a:t>
          </a:r>
        </a:p>
      </dsp:txBody>
      <dsp:txXfrm>
        <a:off x="4554331" y="2216518"/>
        <a:ext cx="1572915" cy="1360634"/>
      </dsp:txXfrm>
    </dsp:sp>
    <dsp:sp modelId="{696E99BB-12B3-46C6-BA5C-64F726CC463E}">
      <dsp:nvSpPr>
        <dsp:cNvPr id="0" name=""/>
        <dsp:cNvSpPr/>
      </dsp:nvSpPr>
      <dsp:spPr>
        <a:xfrm>
          <a:off x="5618806" y="877283"/>
          <a:ext cx="887647" cy="76482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8263CB6-B938-4564-A3D2-01F578375D0E}">
      <dsp:nvSpPr>
        <dsp:cNvPr id="0" name=""/>
        <dsp:cNvSpPr/>
      </dsp:nvSpPr>
      <dsp:spPr>
        <a:xfrm>
          <a:off x="4362309" y="0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IP Address private &amp; public</a:t>
          </a:r>
        </a:p>
      </dsp:txBody>
      <dsp:txXfrm>
        <a:off x="4681816" y="276411"/>
        <a:ext cx="1288965" cy="1115106"/>
      </dsp:txXfrm>
    </dsp:sp>
    <dsp:sp modelId="{CD45BB22-6520-49F3-8442-138BA89B0A33}">
      <dsp:nvSpPr>
        <dsp:cNvPr id="0" name=""/>
        <dsp:cNvSpPr/>
      </dsp:nvSpPr>
      <dsp:spPr>
        <a:xfrm>
          <a:off x="6654760" y="2307100"/>
          <a:ext cx="887647" cy="76482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51F630B-3025-4C77-B19A-BF530F53CC79}">
      <dsp:nvSpPr>
        <dsp:cNvPr id="0" name=""/>
        <dsp:cNvSpPr/>
      </dsp:nvSpPr>
      <dsp:spPr>
        <a:xfrm>
          <a:off x="6130490" y="1025887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120479"/>
                <a:satOff val="-2520"/>
                <a:lumOff val="14021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120479"/>
                <a:satOff val="-2520"/>
                <a:lumOff val="14021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120479"/>
                <a:satOff val="-2520"/>
                <a:lumOff val="1402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VLAN ,Inter-VLAN </a:t>
          </a:r>
        </a:p>
      </dsp:txBody>
      <dsp:txXfrm>
        <a:off x="6449997" y="1302298"/>
        <a:ext cx="1288965" cy="1115106"/>
      </dsp:txXfrm>
    </dsp:sp>
    <dsp:sp modelId="{21BD3AFE-7811-4A6C-B961-8640E1D4664F}">
      <dsp:nvSpPr>
        <dsp:cNvPr id="0" name=""/>
        <dsp:cNvSpPr/>
      </dsp:nvSpPr>
      <dsp:spPr>
        <a:xfrm>
          <a:off x="5935120" y="3921094"/>
          <a:ext cx="887647" cy="76482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6906668-FD7E-45D1-A4AD-5527D1CE147E}">
      <dsp:nvSpPr>
        <dsp:cNvPr id="0" name=""/>
        <dsp:cNvSpPr/>
      </dsp:nvSpPr>
      <dsp:spPr>
        <a:xfrm>
          <a:off x="6130490" y="3042664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240958"/>
                <a:satOff val="-5040"/>
                <a:lumOff val="28042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240958"/>
                <a:satOff val="-5040"/>
                <a:lumOff val="28042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240958"/>
                <a:satOff val="-5040"/>
                <a:lumOff val="2804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NAT, ACL</a:t>
          </a:r>
        </a:p>
      </dsp:txBody>
      <dsp:txXfrm>
        <a:off x="6449997" y="3319075"/>
        <a:ext cx="1288965" cy="1115106"/>
      </dsp:txXfrm>
    </dsp:sp>
    <dsp:sp modelId="{A337ACC0-E1AB-4BE5-A72A-A59FA1847546}">
      <dsp:nvSpPr>
        <dsp:cNvPr id="0" name=""/>
        <dsp:cNvSpPr/>
      </dsp:nvSpPr>
      <dsp:spPr>
        <a:xfrm>
          <a:off x="4149974" y="4088633"/>
          <a:ext cx="887647" cy="76482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D68B5B1-2F9E-46E1-BB63-CA4A816EA805}">
      <dsp:nvSpPr>
        <dsp:cNvPr id="0" name=""/>
        <dsp:cNvSpPr/>
      </dsp:nvSpPr>
      <dsp:spPr>
        <a:xfrm>
          <a:off x="4379661" y="4069699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361436"/>
                <a:satOff val="-7560"/>
                <a:lumOff val="42063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361436"/>
                <a:satOff val="-7560"/>
                <a:lumOff val="42063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361436"/>
                <a:satOff val="-7560"/>
                <a:lumOff val="4206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DNS ,SYSLOG ,NTP</a:t>
          </a:r>
        </a:p>
      </dsp:txBody>
      <dsp:txXfrm>
        <a:off x="4699168" y="4346110"/>
        <a:ext cx="1288965" cy="1115106"/>
      </dsp:txXfrm>
    </dsp:sp>
    <dsp:sp modelId="{4BF337F6-D380-4D8C-8FA5-A6FAF93BB098}">
      <dsp:nvSpPr>
        <dsp:cNvPr id="0" name=""/>
        <dsp:cNvSpPr/>
      </dsp:nvSpPr>
      <dsp:spPr>
        <a:xfrm>
          <a:off x="3097055" y="2659390"/>
          <a:ext cx="887647" cy="76482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89669D7-FDFC-4274-8B52-1E04C0616497}">
      <dsp:nvSpPr>
        <dsp:cNvPr id="0" name=""/>
        <dsp:cNvSpPr/>
      </dsp:nvSpPr>
      <dsp:spPr>
        <a:xfrm>
          <a:off x="2585919" y="3043811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240958"/>
                <a:satOff val="-5040"/>
                <a:lumOff val="28042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240958"/>
                <a:satOff val="-5040"/>
                <a:lumOff val="28042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240958"/>
                <a:satOff val="-5040"/>
                <a:lumOff val="2804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DHCP , WEB</a:t>
          </a:r>
        </a:p>
      </dsp:txBody>
      <dsp:txXfrm>
        <a:off x="2905426" y="3320222"/>
        <a:ext cx="1288965" cy="1115106"/>
      </dsp:txXfrm>
    </dsp:sp>
    <dsp:sp modelId="{A8FCB71D-CA07-4953-AE8B-9615F499DB49}">
      <dsp:nvSpPr>
        <dsp:cNvPr id="0" name=""/>
        <dsp:cNvSpPr/>
      </dsp:nvSpPr>
      <dsp:spPr>
        <a:xfrm>
          <a:off x="2585919" y="1023592"/>
          <a:ext cx="1927979" cy="1667928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120479"/>
                <a:satOff val="-2520"/>
                <a:lumOff val="14021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120479"/>
                <a:satOff val="-2520"/>
                <a:lumOff val="14021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120479"/>
                <a:satOff val="-2520"/>
                <a:lumOff val="1402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Passwords, Port security</a:t>
          </a:r>
        </a:p>
      </dsp:txBody>
      <dsp:txXfrm>
        <a:off x="2905426" y="1300003"/>
        <a:ext cx="1288965" cy="11151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A61D42-0989-4C62-AABE-C69A70F2A783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95EAC-5873-4188-96FD-B8B753550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05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02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97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5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84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44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B95EAC-5873-4188-96FD-B8B753550AB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1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2017495" y="837473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5633657" y="1709053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209800" y="1709053"/>
            <a:ext cx="13196114" cy="2667397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50"/>
              </a:lnSpc>
            </a:pPr>
            <a:r>
              <a:rPr lang="en-US" sz="8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Company Network</a:t>
            </a:r>
            <a:endParaRPr lang="en-US" sz="8800" b="1" i="1" dirty="0">
              <a:solidFill>
                <a:schemeClr val="bg1"/>
              </a:solidFill>
              <a:latin typeface="Times New Roman" panose="02020603050405020304" pitchFamily="18" charset="0"/>
              <a:ea typeface="Disket Mono Bold"/>
              <a:cs typeface="Times New Roman" panose="02020603050405020304" pitchFamily="18" charset="0"/>
              <a:sym typeface="Disket Mon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515600" y="8997698"/>
            <a:ext cx="8678993" cy="495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95"/>
              </a:lnSpc>
              <a:spcBef>
                <a:spcPct val="0"/>
              </a:spcBef>
            </a:pPr>
            <a:r>
              <a:rPr lang="en-US" sz="4400" dirty="0">
                <a:solidFill>
                  <a:srgbClr val="FFFFFF"/>
                </a:solidFill>
                <a:latin typeface="Times New Roman" panose="02020603050405020304" pitchFamily="18" charset="0"/>
                <a:ea typeface="TT Autonomous Mono"/>
                <a:cs typeface="Times New Roman" panose="02020603050405020304" pitchFamily="18" charset="0"/>
                <a:sym typeface="TT Autonomous Mono"/>
              </a:rPr>
              <a:t>Supervisor : Eng / Ayman Basha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B5C5D-8715-4E4E-A507-96B93D50EE83}"/>
              </a:ext>
            </a:extLst>
          </p:cNvPr>
          <p:cNvSpPr txBox="1"/>
          <p:nvPr/>
        </p:nvSpPr>
        <p:spPr>
          <a:xfrm>
            <a:off x="1242017" y="4965140"/>
            <a:ext cx="73243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 by:</a:t>
            </a:r>
            <a:endParaRPr lang="en-US" sz="40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EG" sz="3600" i="1" dirty="0">
              <a:solidFill>
                <a:schemeClr val="bg1"/>
              </a:solidFill>
              <a:latin typeface="Amasis MT Pro Medium" panose="020406040500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EG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Mariam Said Yousef Alshikh</a:t>
            </a:r>
          </a:p>
          <a:p>
            <a:pPr lvl="1"/>
            <a:r>
              <a:rPr lang="en-EG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Esraa Khaled  Omar</a:t>
            </a:r>
          </a:p>
          <a:p>
            <a:pPr lvl="1"/>
            <a:r>
              <a:rPr lang="en-EG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Mohamed Mahmoud Ghanem </a:t>
            </a:r>
          </a:p>
          <a:p>
            <a:pPr lvl="1"/>
            <a:r>
              <a:rPr lang="en-EG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Amira Walied </a:t>
            </a:r>
          </a:p>
          <a:p>
            <a:pPr lvl="1"/>
            <a:r>
              <a:rPr lang="en-EG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Alaa </a:t>
            </a:r>
            <a:r>
              <a:rPr lang="en-US" sz="3600" i="1" dirty="0">
                <a:solidFill>
                  <a:schemeClr val="bg1"/>
                </a:solidFill>
                <a:latin typeface="Amasis MT Pro Medium" panose="02040604050005020304" pitchFamily="18" charset="0"/>
                <a:ea typeface="Tahoma" panose="020B0604030504040204" pitchFamily="34" charset="0"/>
                <a:cs typeface="Aharoni" panose="020F0502020204030204" pitchFamily="2" charset="-79"/>
              </a:rPr>
              <a:t>Gaber</a:t>
            </a:r>
            <a:endParaRPr lang="en-EG" sz="3600" i="1" dirty="0">
              <a:solidFill>
                <a:schemeClr val="bg1"/>
              </a:solidFill>
              <a:latin typeface="Amasis MT Pro Medium" panose="02040604050005020304" pitchFamily="18" charset="0"/>
              <a:ea typeface="Tahoma" panose="020B0604030504040204" pitchFamily="34" charset="0"/>
              <a:cs typeface="Aharoni" panose="020F0502020204030204" pitchFamily="2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2169896" y="-43283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5702948" y="-739634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60C42D-2444-9240-A4DC-5B589D6F81FD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pic>
        <p:nvPicPr>
          <p:cNvPr id="3" name="صورة 3">
            <a:extLst>
              <a:ext uri="{FF2B5EF4-FFF2-40B4-BE49-F238E27FC236}">
                <a16:creationId xmlns:a16="http://schemas.microsoft.com/office/drawing/2014/main" id="{8B522B92-A53B-DADE-067E-9013AEB2E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5122" y="1618657"/>
            <a:ext cx="8954879" cy="4280870"/>
          </a:xfrm>
          <a:prstGeom prst="rect">
            <a:avLst/>
          </a:prstGeom>
        </p:spPr>
      </p:pic>
      <p:pic>
        <p:nvPicPr>
          <p:cNvPr id="4" name="صورة 4">
            <a:extLst>
              <a:ext uri="{FF2B5EF4-FFF2-40B4-BE49-F238E27FC236}">
                <a16:creationId xmlns:a16="http://schemas.microsoft.com/office/drawing/2014/main" id="{D9D529DF-D6C0-8C28-40BE-433F70CD84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8313" y="6003355"/>
            <a:ext cx="5752470" cy="4866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1829CD-086E-5037-2AA1-CD06C15756E5}"/>
              </a:ext>
            </a:extLst>
          </p:cNvPr>
          <p:cNvSpPr txBox="1"/>
          <p:nvPr/>
        </p:nvSpPr>
        <p:spPr>
          <a:xfrm>
            <a:off x="533400" y="2375665"/>
            <a:ext cx="8991600" cy="45243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 algn="l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wireless internet access throughout the home.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Offices </a:t>
            </a:r>
          </a:p>
          <a:p>
            <a:pPr algn="l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facilitate access to the network and shared resources.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 Areas: </a:t>
            </a:r>
          </a:p>
          <a:p>
            <a:pPr algn="l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as cafes and airports, to provide internet access for visitors.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F2BDA1-04B7-AE7F-22A0-16D958EED59B}"/>
              </a:ext>
            </a:extLst>
          </p:cNvPr>
          <p:cNvSpPr txBox="1"/>
          <p:nvPr/>
        </p:nvSpPr>
        <p:spPr>
          <a:xfrm>
            <a:off x="865539" y="534019"/>
            <a:ext cx="46654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Common Uses</a:t>
            </a:r>
          </a:p>
        </p:txBody>
      </p:sp>
    </p:spTree>
    <p:extLst>
      <p:ext uri="{BB962C8B-B14F-4D97-AF65-F5344CB8AC3E}">
        <p14:creationId xmlns:p14="http://schemas.microsoft.com/office/powerpoint/2010/main" val="2134031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1484097" y="-366748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7584353" y="-673545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B41E0-11C2-7B40-B0EB-A1260DD6B59C}"/>
              </a:ext>
            </a:extLst>
          </p:cNvPr>
          <p:cNvSpPr txBox="1"/>
          <p:nvPr/>
        </p:nvSpPr>
        <p:spPr>
          <a:xfrm>
            <a:off x="6811296" y="3771900"/>
            <a:ext cx="46654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7200" dirty="0"/>
              <a:t>Servers</a:t>
            </a:r>
          </a:p>
        </p:txBody>
      </p:sp>
    </p:spTree>
    <p:extLst>
      <p:ext uri="{BB962C8B-B14F-4D97-AF65-F5344CB8AC3E}">
        <p14:creationId xmlns:p14="http://schemas.microsoft.com/office/powerpoint/2010/main" val="841261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1484097" y="-366748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7584353" y="-673545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9435FC-6794-C24B-8B65-37405E7B2FEF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A38947-B706-31B8-F4F0-591351A9FF0A}"/>
              </a:ext>
            </a:extLst>
          </p:cNvPr>
          <p:cNvSpPr txBox="1"/>
          <p:nvPr/>
        </p:nvSpPr>
        <p:spPr>
          <a:xfrm>
            <a:off x="152401" y="459443"/>
            <a:ext cx="669177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NTP Server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930A38-114A-94B7-2026-8F79609F2E02}"/>
              </a:ext>
            </a:extLst>
          </p:cNvPr>
          <p:cNvSpPr txBox="1"/>
          <p:nvPr/>
        </p:nvSpPr>
        <p:spPr>
          <a:xfrm>
            <a:off x="58263" y="1700435"/>
            <a:ext cx="7845929" cy="270843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914400" lvl="1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NTP:</a:t>
            </a:r>
            <a:endParaRPr lang="en-US" sz="32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protocol designed to synchronize the clocks of computers or network devices over a network.</a:t>
            </a:r>
            <a:endParaRPr lang="en-US" sz="32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to Configure NTP Server</a:t>
            </a:r>
            <a: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A6897A4-4916-EBE2-7321-04AE010C3F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2283" y="1700435"/>
            <a:ext cx="8427454" cy="85533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7AD9BB5-9873-3A4F-B10A-57631F51AF1F}"/>
              </a:ext>
            </a:extLst>
          </p:cNvPr>
          <p:cNvSpPr/>
          <p:nvPr/>
        </p:nvSpPr>
        <p:spPr>
          <a:xfrm>
            <a:off x="864723" y="4608433"/>
            <a:ext cx="8619002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R1(config)# 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ntp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 192.168.1.5</a:t>
            </a: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R1(config)#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ntp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authentication-key 1 md5 cisco</a:t>
            </a:r>
            <a:endParaRPr lang="en-EG" sz="32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R1(config)#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ntp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trusted-key 1</a:t>
            </a:r>
            <a:endParaRPr lang="en-EG" sz="32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R1(config)#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ntp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server 192.168.1.5  key  1</a:t>
            </a:r>
          </a:p>
          <a:p>
            <a:pPr>
              <a:spcBef>
                <a:spcPts val="300"/>
              </a:spcBef>
              <a:spcAft>
                <a:spcPts val="0"/>
              </a:spcAft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R1(config)#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ntp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authenticate</a:t>
            </a:r>
            <a:endParaRPr lang="en-EG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40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3523249" y="-94528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9295828" y="-724841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3216CE-AFD3-8241-B7AC-C8B3057E721A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F213E-E956-0BFD-C4ED-4DB58256C39A}"/>
              </a:ext>
            </a:extLst>
          </p:cNvPr>
          <p:cNvSpPr txBox="1"/>
          <p:nvPr/>
        </p:nvSpPr>
        <p:spPr>
          <a:xfrm>
            <a:off x="432930" y="381000"/>
            <a:ext cx="11582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NTP Status in Main &amp; Multilayer_SW0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8BF81-798F-C342-181F-AD8FEA34C6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8" t="70134" r="9011" b="10874"/>
          <a:stretch/>
        </p:blipFill>
        <p:spPr>
          <a:xfrm>
            <a:off x="344928" y="2270603"/>
            <a:ext cx="15673245" cy="3353611"/>
          </a:xfrm>
          <a:prstGeom prst="rect">
            <a:avLst/>
          </a:prstGeom>
        </p:spPr>
      </p:pic>
      <p:pic>
        <p:nvPicPr>
          <p:cNvPr id="6" name="Content Placeholder 10">
            <a:extLst>
              <a:ext uri="{FF2B5EF4-FFF2-40B4-BE49-F238E27FC236}">
                <a16:creationId xmlns:a16="http://schemas.microsoft.com/office/drawing/2014/main" id="{652EF057-F771-FC6D-7840-9F9E35DB6571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5"/>
          <a:srcRect l="1476" t="67344" b="12106"/>
          <a:stretch/>
        </p:blipFill>
        <p:spPr>
          <a:xfrm>
            <a:off x="0" y="6461075"/>
            <a:ext cx="16018173" cy="34004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0C9B2C-640F-6925-8C06-8EB4922F0429}"/>
              </a:ext>
            </a:extLst>
          </p:cNvPr>
          <p:cNvSpPr txBox="1"/>
          <p:nvPr/>
        </p:nvSpPr>
        <p:spPr>
          <a:xfrm>
            <a:off x="4815606" y="1707656"/>
            <a:ext cx="4854778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Multilayer Switch0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1E29F3-8DE0-C521-F038-D0EE04B66E6F}"/>
              </a:ext>
            </a:extLst>
          </p:cNvPr>
          <p:cNvSpPr txBox="1"/>
          <p:nvPr/>
        </p:nvSpPr>
        <p:spPr>
          <a:xfrm>
            <a:off x="5700952" y="5753189"/>
            <a:ext cx="329122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 Main Router</a:t>
            </a:r>
          </a:p>
        </p:txBody>
      </p:sp>
    </p:spTree>
    <p:extLst>
      <p:ext uri="{BB962C8B-B14F-4D97-AF65-F5344CB8AC3E}">
        <p14:creationId xmlns:p14="http://schemas.microsoft.com/office/powerpoint/2010/main" val="1845377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2005523" y="-229328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6542274" y="-536124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F17167-21EA-5343-B136-C8284190761A}"/>
              </a:ext>
            </a:extLst>
          </p:cNvPr>
          <p:cNvSpPr/>
          <p:nvPr/>
        </p:nvSpPr>
        <p:spPr>
          <a:xfrm>
            <a:off x="0" y="1632284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279F3-22C1-79A6-709B-1A48627AC9DC}"/>
              </a:ext>
            </a:extLst>
          </p:cNvPr>
          <p:cNvSpPr txBox="1"/>
          <p:nvPr/>
        </p:nvSpPr>
        <p:spPr>
          <a:xfrm>
            <a:off x="288701" y="667067"/>
            <a:ext cx="7010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DNS Server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CCCEF8-1B85-7909-3433-AF5DBE17C708}"/>
              </a:ext>
            </a:extLst>
          </p:cNvPr>
          <p:cNvSpPr txBox="1"/>
          <p:nvPr/>
        </p:nvSpPr>
        <p:spPr>
          <a:xfrm>
            <a:off x="-11450" y="1678726"/>
            <a:ext cx="9917450" cy="770980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DNS?</a:t>
            </a:r>
          </a:p>
          <a:p>
            <a:endParaRPr lang="en-US" sz="2400" dirty="0"/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DNS (Domain Name System) is like the phonebook of the internet.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translates human-readable domain names (e.g., 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5GCOM.com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into IP addresses (e.g., 192.168.11.2).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:</a:t>
            </a:r>
            <a:endParaRPr lang="en-US" altLang="en-US" sz="2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Click on the server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open the configuration window.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 to </a:t>
            </a:r>
            <a:r>
              <a:rPr lang="en-US" altLang="en-US" sz="24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"Services" tab.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the left menu, select </a:t>
            </a:r>
            <a:r>
              <a:rPr lang="en-US" altLang="en-US" sz="24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4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Turn DNS Service ON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(ensure the button is green).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"Name"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 the domain name you want to resolve ( 5GCOM.com ).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"Address"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 the corresponding IP address of the website (e.g., 192.168.1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PC1 or another device that will host the web service).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Click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save the record.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1F788-40C0-5261-900B-D4CEA2E92F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65197"/>
            <a:ext cx="9369770" cy="86157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B3C9A4-3F96-9C01-98D4-CE1E27CF77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8400" y="6204825"/>
            <a:ext cx="6599492" cy="24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63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2083475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6172200" y="-2634222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5EAD5-D718-CE0B-A873-45808EDB485A}"/>
              </a:ext>
            </a:extLst>
          </p:cNvPr>
          <p:cNvSpPr txBox="1"/>
          <p:nvPr/>
        </p:nvSpPr>
        <p:spPr>
          <a:xfrm>
            <a:off x="0" y="683609"/>
            <a:ext cx="72651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  DHCP Server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FA9C56-2077-D64D-9340-45D154F0A685}"/>
              </a:ext>
            </a:extLst>
          </p:cNvPr>
          <p:cNvSpPr/>
          <p:nvPr/>
        </p:nvSpPr>
        <p:spPr>
          <a:xfrm>
            <a:off x="0" y="1714500"/>
            <a:ext cx="18288000" cy="88011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4635DC-3190-2789-70A6-2D320573D9E6}"/>
              </a:ext>
            </a:extLst>
          </p:cNvPr>
          <p:cNvSpPr txBox="1"/>
          <p:nvPr/>
        </p:nvSpPr>
        <p:spPr>
          <a:xfrm>
            <a:off x="585509" y="1995495"/>
            <a:ext cx="8558491" cy="827919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DHCP?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DHCP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for </a:t>
            </a: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Host Configuration Protocol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network management protocol used to automatically assign IP addresses and other configuration settings to devices on a network.</a:t>
            </a:r>
          </a:p>
          <a:p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to Configure DHCP Server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DHCP pool [name ]: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 DHCP pool on Cisco devices.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Configure Gateway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Assign default gateway and DNS settings.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Configure DNS-Server [DNS IP]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Specifies DNS server for clients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[IP/subnet]: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Specifies the range of IP addresses to assign.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Add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save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 the DHCP Service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8BDD6-9C34-7B9E-42BF-A27A78E842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-1" b="4515"/>
          <a:stretch/>
        </p:blipFill>
        <p:spPr>
          <a:xfrm>
            <a:off x="9217299" y="2432278"/>
            <a:ext cx="8558490" cy="784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52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5D66D-0DD4-8012-0D5D-89D23263A128}"/>
              </a:ext>
            </a:extLst>
          </p:cNvPr>
          <p:cNvSpPr txBox="1"/>
          <p:nvPr/>
        </p:nvSpPr>
        <p:spPr>
          <a:xfrm>
            <a:off x="304800" y="619093"/>
            <a:ext cx="71149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indent="0">
              <a:buFont typeface="+mj-lt"/>
              <a:buNone/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Syslog Server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989C29-12FD-1544-BB4F-B0BE045BEE95}"/>
              </a:ext>
            </a:extLst>
          </p:cNvPr>
          <p:cNvSpPr/>
          <p:nvPr/>
        </p:nvSpPr>
        <p:spPr>
          <a:xfrm>
            <a:off x="-44412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EG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4B881B2-3731-5537-9848-71C377D6EBC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" b="4034"/>
          <a:stretch/>
        </p:blipFill>
        <p:spPr>
          <a:xfrm>
            <a:off x="9580686" y="1735771"/>
            <a:ext cx="8624802" cy="8360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36F3CB-B509-44EC-641D-8EEB257FE812}"/>
              </a:ext>
            </a:extLst>
          </p:cNvPr>
          <p:cNvSpPr txBox="1"/>
          <p:nvPr/>
        </p:nvSpPr>
        <p:spPr>
          <a:xfrm>
            <a:off x="25966" y="1735771"/>
            <a:ext cx="9353623" cy="784830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Syslog?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Syslog (System Logging Protocol) is a standard protocol used to send and receive log messages from various network devices and servers.</a:t>
            </a:r>
          </a:p>
          <a:p>
            <a:endParaRPr lang="en-US" sz="28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Configure the Router :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 on the Router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open its configuration window.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the </a:t>
            </a:r>
            <a:r>
              <a:rPr lang="en-US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 tab</a:t>
            </a: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access the command-line interface.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 the following commands to configure Syslog logging on the network device: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  </a:t>
            </a:r>
          </a:p>
          <a:p>
            <a:pPr marL="1371600" lvl="2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configure terminal   </a:t>
            </a:r>
          </a:p>
          <a:p>
            <a:pPr marL="1828800" lvl="3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logging host 192.168.1.6   </a:t>
            </a:r>
          </a:p>
          <a:p>
            <a:pPr marL="1828800" lvl="3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logging trap debugging </a:t>
            </a:r>
          </a:p>
          <a:p>
            <a:pPr marL="1828800" lvl="3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logging on  </a:t>
            </a:r>
          </a:p>
          <a:p>
            <a:pPr marL="1828800" lvl="3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0D47AC-3E5B-5DAA-FEEA-64EF21F00F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2130" y="6963227"/>
            <a:ext cx="7649853" cy="223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66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93B879-A5C7-0B47-9C67-A49AB06B7E34}"/>
              </a:ext>
            </a:extLst>
          </p:cNvPr>
          <p:cNvSpPr txBox="1"/>
          <p:nvPr/>
        </p:nvSpPr>
        <p:spPr>
          <a:xfrm>
            <a:off x="6811296" y="3771900"/>
            <a:ext cx="46654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7200" dirty="0"/>
              <a:t>Protocols</a:t>
            </a:r>
          </a:p>
        </p:txBody>
      </p:sp>
    </p:spTree>
    <p:extLst>
      <p:ext uri="{BB962C8B-B14F-4D97-AF65-F5344CB8AC3E}">
        <p14:creationId xmlns:p14="http://schemas.microsoft.com/office/powerpoint/2010/main" val="2890418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FAD6-091E-EE46-B92A-F338D99349A1}"/>
              </a:ext>
            </a:extLst>
          </p:cNvPr>
          <p:cNvSpPr txBox="1"/>
          <p:nvPr/>
        </p:nvSpPr>
        <p:spPr>
          <a:xfrm>
            <a:off x="67987" y="1753969"/>
            <a:ext cx="797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 protocol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9BCAC-CB21-E04C-B7CE-F0FF231A2E76}"/>
              </a:ext>
            </a:extLst>
          </p:cNvPr>
          <p:cNvSpPr/>
          <p:nvPr/>
        </p:nvSpPr>
        <p:spPr>
          <a:xfrm>
            <a:off x="13020967" y="1751675"/>
            <a:ext cx="409599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in main router</a:t>
            </a:r>
            <a:endParaRPr lang="en-EG" sz="3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1FB381-0EB5-0E42-8BFB-543941C5E5FB}"/>
              </a:ext>
            </a:extLst>
          </p:cNvPr>
          <p:cNvSpPr txBox="1"/>
          <p:nvPr/>
        </p:nvSpPr>
        <p:spPr>
          <a:xfrm>
            <a:off x="67987" y="2584966"/>
            <a:ext cx="797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F054C1-CB9F-6444-98EB-A7CE18B2B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584" y="3276662"/>
            <a:ext cx="14281665" cy="68456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833BDD-0429-E841-B51E-057F2C3670E5}"/>
              </a:ext>
            </a:extLst>
          </p:cNvPr>
          <p:cNvSpPr txBox="1"/>
          <p:nvPr/>
        </p:nvSpPr>
        <p:spPr>
          <a:xfrm>
            <a:off x="13525744" y="2380449"/>
            <a:ext cx="3516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Routing table</a:t>
            </a:r>
            <a:endParaRPr lang="en-EG" sz="32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9E678A-87D8-BE4B-81E7-BDDC7CD26270}"/>
              </a:ext>
            </a:extLst>
          </p:cNvPr>
          <p:cNvSpPr/>
          <p:nvPr/>
        </p:nvSpPr>
        <p:spPr>
          <a:xfrm>
            <a:off x="67987" y="3263567"/>
            <a:ext cx="5570813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OSPF with process ID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networks and assign them to areas</a:t>
            </a:r>
            <a:endParaRPr lang="en-EG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A317C6-273B-D94F-B193-4BA84FEC12CF}"/>
              </a:ext>
            </a:extLst>
          </p:cNvPr>
          <p:cNvSpPr txBox="1"/>
          <p:nvPr/>
        </p:nvSpPr>
        <p:spPr>
          <a:xfrm>
            <a:off x="156388" y="534353"/>
            <a:ext cx="54824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</a:t>
            </a:r>
          </a:p>
        </p:txBody>
      </p:sp>
    </p:spTree>
    <p:extLst>
      <p:ext uri="{BB962C8B-B14F-4D97-AF65-F5344CB8AC3E}">
        <p14:creationId xmlns:p14="http://schemas.microsoft.com/office/powerpoint/2010/main" val="3841490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E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FAD6-091E-EE46-B92A-F338D99349A1}"/>
              </a:ext>
            </a:extLst>
          </p:cNvPr>
          <p:cNvSpPr txBox="1"/>
          <p:nvPr/>
        </p:nvSpPr>
        <p:spPr>
          <a:xfrm>
            <a:off x="67987" y="1753969"/>
            <a:ext cx="797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 protocol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9BCAC-CB21-E04C-B7CE-F0FF231A2E76}"/>
              </a:ext>
            </a:extLst>
          </p:cNvPr>
          <p:cNvSpPr/>
          <p:nvPr/>
        </p:nvSpPr>
        <p:spPr>
          <a:xfrm>
            <a:off x="13020967" y="1751675"/>
            <a:ext cx="409599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in main router</a:t>
            </a:r>
            <a:endParaRPr lang="en-EG" sz="3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1FB381-0EB5-0E42-8BFB-543941C5E5FB}"/>
              </a:ext>
            </a:extLst>
          </p:cNvPr>
          <p:cNvSpPr txBox="1"/>
          <p:nvPr/>
        </p:nvSpPr>
        <p:spPr>
          <a:xfrm>
            <a:off x="67987" y="2755688"/>
            <a:ext cx="797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5F864-3351-5347-B884-525649A54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288113"/>
            <a:ext cx="15976600" cy="47752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6B6DAE-ECD8-7E48-A103-B71E54601E73}"/>
              </a:ext>
            </a:extLst>
          </p:cNvPr>
          <p:cNvCxnSpPr>
            <a:cxnSpLocks/>
          </p:cNvCxnSpPr>
          <p:nvPr/>
        </p:nvCxnSpPr>
        <p:spPr>
          <a:xfrm flipH="1">
            <a:off x="2438400" y="2074840"/>
            <a:ext cx="10582568" cy="388781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6E5F1BE-394D-8242-9239-00805C89DC17}"/>
              </a:ext>
            </a:extLst>
          </p:cNvPr>
          <p:cNvSpPr/>
          <p:nvPr/>
        </p:nvSpPr>
        <p:spPr>
          <a:xfrm>
            <a:off x="10228656" y="7889699"/>
            <a:ext cx="316144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EG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neighbor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3AA3A3-D23E-4E4F-A3FA-278292543EA1}"/>
              </a:ext>
            </a:extLst>
          </p:cNvPr>
          <p:cNvSpPr txBox="1"/>
          <p:nvPr/>
        </p:nvSpPr>
        <p:spPr>
          <a:xfrm>
            <a:off x="156389" y="534353"/>
            <a:ext cx="4729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</a:t>
            </a:r>
          </a:p>
        </p:txBody>
      </p:sp>
    </p:spTree>
    <p:extLst>
      <p:ext uri="{BB962C8B-B14F-4D97-AF65-F5344CB8AC3E}">
        <p14:creationId xmlns:p14="http://schemas.microsoft.com/office/powerpoint/2010/main" val="2162638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2FE18560-2EEA-6F42-88C3-C2956EE962F1}"/>
              </a:ext>
            </a:extLst>
          </p:cNvPr>
          <p:cNvSpPr/>
          <p:nvPr/>
        </p:nvSpPr>
        <p:spPr>
          <a:xfrm rot="5187939">
            <a:off x="1239761" y="-1972121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4802578">
            <a:off x="7958074" y="-1282200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C1BF84-4A62-4C4A-976A-C0C965057B31}"/>
              </a:ext>
            </a:extLst>
          </p:cNvPr>
          <p:cNvSpPr/>
          <p:nvPr/>
        </p:nvSpPr>
        <p:spPr>
          <a:xfrm>
            <a:off x="0" y="1662223"/>
            <a:ext cx="18105783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0A91FB-D1E6-AD42-BFB3-2C1EE4902C1D}"/>
              </a:ext>
            </a:extLst>
          </p:cNvPr>
          <p:cNvSpPr txBox="1"/>
          <p:nvPr/>
        </p:nvSpPr>
        <p:spPr>
          <a:xfrm>
            <a:off x="762000" y="571500"/>
            <a:ext cx="43353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6000" dirty="0">
                <a:latin typeface="Book Antiqua" panose="02040602050305030304" pitchFamily="18" charset="0"/>
              </a:rPr>
              <a:t>Agenda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D628D2-9328-BF47-9D83-B49101854951}"/>
              </a:ext>
            </a:extLst>
          </p:cNvPr>
          <p:cNvSpPr txBox="1"/>
          <p:nvPr/>
        </p:nvSpPr>
        <p:spPr>
          <a:xfrm>
            <a:off x="381000" y="2623134"/>
            <a:ext cx="797859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VLANS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Inter-VLAN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point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SERVERS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Protocols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DMZ</a:t>
            </a:r>
          </a:p>
          <a:p>
            <a:pPr marL="914400" indent="-914400">
              <a:buFont typeface="+mj-lt"/>
              <a:buAutoNum type="arabicPeriod"/>
            </a:pPr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System</a:t>
            </a:r>
          </a:p>
        </p:txBody>
      </p:sp>
    </p:spTree>
    <p:extLst>
      <p:ext uri="{BB962C8B-B14F-4D97-AF65-F5344CB8AC3E}">
        <p14:creationId xmlns:p14="http://schemas.microsoft.com/office/powerpoint/2010/main" val="3533236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FAD6-091E-EE46-B92A-F338D99349A1}"/>
              </a:ext>
            </a:extLst>
          </p:cNvPr>
          <p:cNvSpPr txBox="1"/>
          <p:nvPr/>
        </p:nvSpPr>
        <p:spPr>
          <a:xfrm>
            <a:off x="67987" y="1753969"/>
            <a:ext cx="797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 protocol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1FB381-0EB5-0E42-8BFB-543941C5E5FB}"/>
              </a:ext>
            </a:extLst>
          </p:cNvPr>
          <p:cNvSpPr txBox="1"/>
          <p:nvPr/>
        </p:nvSpPr>
        <p:spPr>
          <a:xfrm>
            <a:off x="67987" y="2755688"/>
            <a:ext cx="797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1356C0-4CD4-9B4E-9FAF-07BF6DDF8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3606462"/>
            <a:ext cx="13401070" cy="52078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E734FFD-5266-F541-9251-1D3DAD6F4BA7}"/>
              </a:ext>
            </a:extLst>
          </p:cNvPr>
          <p:cNvSpPr txBox="1"/>
          <p:nvPr/>
        </p:nvSpPr>
        <p:spPr>
          <a:xfrm>
            <a:off x="13292129" y="2292578"/>
            <a:ext cx="3516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Routing table</a:t>
            </a:r>
            <a:endParaRPr lang="en-EG" sz="32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FA578D-D6E5-2844-976C-A716753509FF}"/>
              </a:ext>
            </a:extLst>
          </p:cNvPr>
          <p:cNvSpPr txBox="1"/>
          <p:nvPr/>
        </p:nvSpPr>
        <p:spPr>
          <a:xfrm>
            <a:off x="156389" y="534353"/>
            <a:ext cx="4729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</a:t>
            </a:r>
          </a:p>
        </p:txBody>
      </p:sp>
    </p:spTree>
    <p:extLst>
      <p:ext uri="{BB962C8B-B14F-4D97-AF65-F5344CB8AC3E}">
        <p14:creationId xmlns:p14="http://schemas.microsoft.com/office/powerpoint/2010/main" val="2041085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FAD6-091E-EE46-B92A-F338D99349A1}"/>
              </a:ext>
            </a:extLst>
          </p:cNvPr>
          <p:cNvSpPr txBox="1"/>
          <p:nvPr/>
        </p:nvSpPr>
        <p:spPr>
          <a:xfrm>
            <a:off x="67987" y="1753969"/>
            <a:ext cx="797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 protocol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1FB381-0EB5-0E42-8BFB-543941C5E5FB}"/>
              </a:ext>
            </a:extLst>
          </p:cNvPr>
          <p:cNvSpPr txBox="1"/>
          <p:nvPr/>
        </p:nvSpPr>
        <p:spPr>
          <a:xfrm>
            <a:off x="67987" y="2755688"/>
            <a:ext cx="797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EG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B7ACD4-A274-1549-8CA8-DAF6AAAF5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9" y="3955984"/>
            <a:ext cx="15976600" cy="47752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36638ED-1C06-2041-92F5-5B76CB366030}"/>
              </a:ext>
            </a:extLst>
          </p:cNvPr>
          <p:cNvSpPr/>
          <p:nvPr/>
        </p:nvSpPr>
        <p:spPr>
          <a:xfrm>
            <a:off x="11582400" y="7331690"/>
            <a:ext cx="316144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EG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neighbor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6062C2-592C-A84A-B443-CF9E8B00DA09}"/>
              </a:ext>
            </a:extLst>
          </p:cNvPr>
          <p:cNvSpPr txBox="1"/>
          <p:nvPr/>
        </p:nvSpPr>
        <p:spPr>
          <a:xfrm>
            <a:off x="156389" y="534353"/>
            <a:ext cx="4729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OSPF Routing</a:t>
            </a:r>
          </a:p>
        </p:txBody>
      </p:sp>
    </p:spTree>
    <p:extLst>
      <p:ext uri="{BB962C8B-B14F-4D97-AF65-F5344CB8AC3E}">
        <p14:creationId xmlns:p14="http://schemas.microsoft.com/office/powerpoint/2010/main" val="1340058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FAD6-091E-EE46-B92A-F338D99349A1}"/>
              </a:ext>
            </a:extLst>
          </p:cNvPr>
          <p:cNvSpPr txBox="1"/>
          <p:nvPr/>
        </p:nvSpPr>
        <p:spPr>
          <a:xfrm>
            <a:off x="67987" y="1753969"/>
            <a:ext cx="797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4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 Protocol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6CC578-1587-0946-B9C1-E22D4A902EDD}"/>
              </a:ext>
            </a:extLst>
          </p:cNvPr>
          <p:cNvSpPr/>
          <p:nvPr/>
        </p:nvSpPr>
        <p:spPr>
          <a:xfrm>
            <a:off x="67987" y="2700635"/>
            <a:ext cx="64133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 Address Translation (PAT)</a:t>
            </a:r>
            <a:endParaRPr lang="en-EG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295547-5299-1141-9A05-7363ECCB7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79" y="4781191"/>
            <a:ext cx="12801600" cy="51629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63CDE7-1E3C-B54C-9BA7-744B0117FE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827" y="1740416"/>
            <a:ext cx="8026400" cy="32131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EC5276-9C99-0545-AB3F-44A5F99DB1EC}"/>
              </a:ext>
            </a:extLst>
          </p:cNvPr>
          <p:cNvSpPr txBox="1"/>
          <p:nvPr/>
        </p:nvSpPr>
        <p:spPr>
          <a:xfrm>
            <a:off x="490529" y="319744"/>
            <a:ext cx="3328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 startAt="2"/>
            </a:pP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</a:t>
            </a:r>
          </a:p>
        </p:txBody>
      </p:sp>
    </p:spTree>
    <p:extLst>
      <p:ext uri="{BB962C8B-B14F-4D97-AF65-F5344CB8AC3E}">
        <p14:creationId xmlns:p14="http://schemas.microsoft.com/office/powerpoint/2010/main" val="3139367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8970595-4922-ED46-954C-C4DBB768F3AA}"/>
              </a:ext>
            </a:extLst>
          </p:cNvPr>
          <p:cNvSpPr txBox="1"/>
          <p:nvPr/>
        </p:nvSpPr>
        <p:spPr>
          <a:xfrm>
            <a:off x="6811296" y="3771900"/>
            <a:ext cx="46654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7200" dirty="0"/>
              <a:t>Security</a:t>
            </a: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B878C949-78D3-6442-B680-800F102FDEC5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2">
            <a:extLst>
              <a:ext uri="{FF2B5EF4-FFF2-40B4-BE49-F238E27FC236}">
                <a16:creationId xmlns:a16="http://schemas.microsoft.com/office/drawing/2014/main" id="{786D851A-A3D0-0940-8536-4FD6C83803AD}"/>
              </a:ext>
            </a:extLst>
          </p:cNvPr>
          <p:cNvSpPr/>
          <p:nvPr/>
        </p:nvSpPr>
        <p:spPr>
          <a:xfrm rot="17691932">
            <a:off x="10297881" y="-176698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63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80D9D4-800F-1748-826F-6D456D93784C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E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A0743-E706-A749-8987-8136AB85788C}"/>
              </a:ext>
            </a:extLst>
          </p:cNvPr>
          <p:cNvSpPr/>
          <p:nvPr/>
        </p:nvSpPr>
        <p:spPr>
          <a:xfrm>
            <a:off x="480850" y="1786850"/>
            <a:ext cx="59961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36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DMZ</a:t>
            </a:r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(Demilitarized Zone)</a:t>
            </a:r>
            <a:endParaRPr lang="en-EG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0C75F5-BCD0-2A48-961A-7D45FBE1EB71}"/>
              </a:ext>
            </a:extLst>
          </p:cNvPr>
          <p:cNvSpPr/>
          <p:nvPr/>
        </p:nvSpPr>
        <p:spPr>
          <a:xfrm>
            <a:off x="609600" y="3104951"/>
            <a:ext cx="17373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server is assigned a private IP (192.168.11.2) in a dedicated DMZ zone, separated from the internal LAN.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server offers public-facing services (HTTP on port 80 in this case), accessible to external users but not directly connected to the internal network.</a:t>
            </a:r>
          </a:p>
          <a:p>
            <a:pPr marL="457200" indent="-457200">
              <a:buFont typeface="Wingdings" pitchFamily="2" charset="2"/>
              <a:buChar char="v"/>
            </a:pPr>
            <a:endParaRPr lang="en-EG" sz="3200" dirty="0">
              <a:latin typeface="Abadi" panose="020B06040201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0CBD3E4-8970-8144-B965-EA8316205395}"/>
              </a:ext>
            </a:extLst>
          </p:cNvPr>
          <p:cNvSpPr/>
          <p:nvPr/>
        </p:nvSpPr>
        <p:spPr>
          <a:xfrm>
            <a:off x="619542" y="2433181"/>
            <a:ext cx="59961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 Works in a DMZ</a:t>
            </a:r>
            <a:endParaRPr lang="en-EG" sz="36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F47421-0FC8-3344-95DB-4340E28E2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381" y="5448300"/>
            <a:ext cx="6930650" cy="38625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E65564-99F8-D94C-9E54-24EE4A931D49}"/>
              </a:ext>
            </a:extLst>
          </p:cNvPr>
          <p:cNvSpPr txBox="1"/>
          <p:nvPr/>
        </p:nvSpPr>
        <p:spPr>
          <a:xfrm>
            <a:off x="680852" y="433692"/>
            <a:ext cx="3328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DMZ</a:t>
            </a:r>
          </a:p>
        </p:txBody>
      </p:sp>
    </p:spTree>
    <p:extLst>
      <p:ext uri="{BB962C8B-B14F-4D97-AF65-F5344CB8AC3E}">
        <p14:creationId xmlns:p14="http://schemas.microsoft.com/office/powerpoint/2010/main" val="1523907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>
            <a:extLst>
              <a:ext uri="{FF2B5EF4-FFF2-40B4-BE49-F238E27FC236}">
                <a16:creationId xmlns:a16="http://schemas.microsoft.com/office/drawing/2014/main" id="{2304A263-5464-9043-9CDF-A8C8999AA187}"/>
              </a:ext>
            </a:extLst>
          </p:cNvPr>
          <p:cNvSpPr/>
          <p:nvPr/>
        </p:nvSpPr>
        <p:spPr>
          <a:xfrm rot="17691932">
            <a:off x="4659082" y="-161458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/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A99EA5DB-F66E-4845-B215-CAAEE54F971E}"/>
              </a:ext>
            </a:extLst>
          </p:cNvPr>
          <p:cNvSpPr/>
          <p:nvPr/>
        </p:nvSpPr>
        <p:spPr>
          <a:xfrm rot="17691932">
            <a:off x="-458835" y="-290998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E524BA-33AF-EA4E-92EA-9148145E5533}"/>
              </a:ext>
            </a:extLst>
          </p:cNvPr>
          <p:cNvSpPr txBox="1"/>
          <p:nvPr/>
        </p:nvSpPr>
        <p:spPr>
          <a:xfrm>
            <a:off x="159931" y="100785"/>
            <a:ext cx="1196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Router Password Configuration and Network Login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D8A1E2-C8AC-F34E-B822-43AD94869BEC}"/>
              </a:ext>
            </a:extLst>
          </p:cNvPr>
          <p:cNvSpPr/>
          <p:nvPr/>
        </p:nvSpPr>
        <p:spPr>
          <a:xfrm>
            <a:off x="0" y="1608413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EG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7A92EE-2331-6548-A0A9-CBF7E97B0C35}"/>
              </a:ext>
            </a:extLst>
          </p:cNvPr>
          <p:cNvSpPr txBox="1"/>
          <p:nvPr/>
        </p:nvSpPr>
        <p:spPr>
          <a:xfrm>
            <a:off x="140881" y="1859735"/>
            <a:ext cx="9841319" cy="3144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kern="150" dirty="0">
                <a:effectLst/>
                <a:latin typeface="Liberation Serif"/>
                <a:ea typeface="Noto Serif CJK SC"/>
                <a:cs typeface="Lohit Devanagari"/>
              </a:rPr>
              <a:t> </a:t>
            </a:r>
            <a:r>
              <a:rPr lang="en-US" sz="2800" b="1" kern="15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Local Password Authentication</a:t>
            </a:r>
            <a:endParaRPr lang="en-US" sz="2800" kern="150" dirty="0"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800" b="1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Local Password Setup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: </a:t>
            </a:r>
            <a:r>
              <a:rPr lang="en-US" sz="2800" kern="150" dirty="0">
                <a:effectLst/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configured local password authentication to secure router access. This method involves creating a password directly on the router for users trying to log in through a console and also used the</a:t>
            </a:r>
            <a:r>
              <a:rPr lang="en-US" sz="2800" b="1" kern="150" dirty="0">
                <a:effectLst/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 secret</a:t>
            </a:r>
            <a:r>
              <a:rPr lang="en-US" sz="2800" kern="150" dirty="0">
                <a:effectLst/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 command, which provides encrypted storage of the password.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2800" kern="150" dirty="0">
              <a:effectLst/>
              <a:latin typeface="OpenSymbol"/>
              <a:ea typeface="OpenSymbol"/>
              <a:cs typeface="OpenSymbol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D66F3D0-A27A-E042-B5F3-D67B279F2E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385"/>
          <a:stretch/>
        </p:blipFill>
        <p:spPr>
          <a:xfrm>
            <a:off x="10465640" y="1670445"/>
            <a:ext cx="7584045" cy="788862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38350F0-B79F-8D4A-9478-42DB1AC57750}"/>
              </a:ext>
            </a:extLst>
          </p:cNvPr>
          <p:cNvSpPr/>
          <p:nvPr/>
        </p:nvSpPr>
        <p:spPr>
          <a:xfrm>
            <a:off x="98258" y="4835939"/>
            <a:ext cx="9144000" cy="48115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q"/>
            </a:pPr>
            <a:r>
              <a:rPr lang="en-US" sz="2800" b="1" kern="15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Privilege Levels</a:t>
            </a:r>
          </a:p>
          <a:p>
            <a:pPr marL="342900" marR="0" lvl="0" indent="-342900">
              <a:spcBef>
                <a:spcPts val="0"/>
              </a:spcBef>
              <a:spcAft>
                <a:spcPts val="700"/>
              </a:spcAft>
              <a:buFont typeface="Wingdings" panose="05000000000000000000" pitchFamily="2" charset="2"/>
              <a:buChar char="§"/>
            </a:pPr>
            <a:r>
              <a:rPr lang="en-US" sz="2800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Routers 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have </a:t>
            </a:r>
            <a:r>
              <a:rPr lang="en-US" sz="2800" b="1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16 different privilege levels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 (0–15)</a:t>
            </a:r>
            <a:r>
              <a:rPr lang="en-US" sz="2800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, with </a:t>
            </a:r>
            <a:r>
              <a:rPr lang="en-US" sz="2800" b="1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level 15</a:t>
            </a:r>
            <a:r>
              <a:rPr lang="en-US" sz="2800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 being the highest level, providing full administrative access.</a:t>
            </a:r>
          </a:p>
          <a:p>
            <a:pPr marL="285750" marR="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800" b="1" kern="15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secret</a:t>
            </a:r>
          </a:p>
          <a:p>
            <a:pPr marL="342900" marR="0" lvl="0" indent="-342900">
              <a:spcBef>
                <a:spcPts val="0"/>
              </a:spcBef>
              <a:spcAft>
                <a:spcPts val="700"/>
              </a:spcAft>
              <a:buFont typeface="Wingdings" panose="05000000000000000000" pitchFamily="2" charset="2"/>
              <a:buChar char="§"/>
            </a:pP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The </a:t>
            </a:r>
            <a:r>
              <a:rPr lang="en-US" sz="2800" b="1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enable secret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 </a:t>
            </a:r>
            <a:r>
              <a:rPr lang="en-US" sz="2800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is used to move from user EXEC mode (privilege level 1) to privileged EXEC mode (privilege level 15).</a:t>
            </a:r>
          </a:p>
          <a:p>
            <a:pPr marL="342900" marR="0" lvl="0" indent="-342900">
              <a:spcBef>
                <a:spcPts val="0"/>
              </a:spcBef>
              <a:spcAft>
                <a:spcPts val="700"/>
              </a:spcAft>
              <a:buFont typeface="Wingdings" panose="05000000000000000000" pitchFamily="2" charset="2"/>
              <a:buChar char="§"/>
            </a:pPr>
            <a:r>
              <a:rPr lang="en-US" sz="2800" kern="150" dirty="0">
                <a:latin typeface="Times New Roman" panose="02020603050405020304" pitchFamily="18" charset="0"/>
                <a:ea typeface="OpenSymbol"/>
                <a:cs typeface="Times New Roman" panose="02020603050405020304" pitchFamily="18" charset="0"/>
              </a:rPr>
              <a:t>I configured the enable secret to allow authorized users to elevate their privileges after logging in.</a:t>
            </a:r>
          </a:p>
        </p:txBody>
      </p:sp>
    </p:spTree>
    <p:extLst>
      <p:ext uri="{BB962C8B-B14F-4D97-AF65-F5344CB8AC3E}">
        <p14:creationId xmlns:p14="http://schemas.microsoft.com/office/powerpoint/2010/main" val="1860364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400C844A-E17D-484E-8454-A1C68A514512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C81AF3F8-A039-D241-AF39-9E720D7ACACF}"/>
              </a:ext>
            </a:extLst>
          </p:cNvPr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B28A78-5F9F-8D42-8676-1949D41194CE}"/>
              </a:ext>
            </a:extLst>
          </p:cNvPr>
          <p:cNvSpPr/>
          <p:nvPr/>
        </p:nvSpPr>
        <p:spPr>
          <a:xfrm>
            <a:off x="0" y="16383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498E30-0864-354A-B497-36CE7A8378A0}"/>
              </a:ext>
            </a:extLst>
          </p:cNvPr>
          <p:cNvSpPr txBox="1"/>
          <p:nvPr/>
        </p:nvSpPr>
        <p:spPr>
          <a:xfrm>
            <a:off x="292409" y="526884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Access Control Lists (ACLs)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D89FC1-EC87-C643-B7E9-88981750BDEA}"/>
              </a:ext>
            </a:extLst>
          </p:cNvPr>
          <p:cNvSpPr txBox="1"/>
          <p:nvPr/>
        </p:nvSpPr>
        <p:spPr>
          <a:xfrm>
            <a:off x="174343" y="1773823"/>
            <a:ext cx="9306303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kern="1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ACLs are used to filter traffic in a network based on specific conditions. There are two main types of ACLs in network security: 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800" b="1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Standard ACLs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 and </a:t>
            </a:r>
            <a:r>
              <a:rPr lang="en-US" sz="2800" b="1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Extended ACLs</a:t>
            </a:r>
            <a:r>
              <a:rPr lang="en-US" sz="2800" kern="15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.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800" kern="1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 Both serve different purposes and offer different levels of control over the traffic passing through a network device.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3287C4-9C09-7E48-8919-BD143E66A6C9}"/>
              </a:ext>
            </a:extLst>
          </p:cNvPr>
          <p:cNvSpPr txBox="1"/>
          <p:nvPr/>
        </p:nvSpPr>
        <p:spPr>
          <a:xfrm>
            <a:off x="51544" y="4615171"/>
            <a:ext cx="8001001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kern="150" dirty="0"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W</a:t>
            </a:r>
            <a:r>
              <a:rPr lang="en-US" sz="2800" kern="1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e configured an </a:t>
            </a:r>
            <a:r>
              <a:rPr lang="en-US" sz="2800" b="1" kern="1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Extended IP Access List (ACL)</a:t>
            </a:r>
            <a:r>
              <a:rPr lang="en-US" sz="2800" kern="1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 on the router to enhance network security and manage traffic more efficiently.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C69A987-E38C-3C49-ABAC-AC6E8AEE82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97"/>
          <a:stretch/>
        </p:blipFill>
        <p:spPr>
          <a:xfrm>
            <a:off x="8991600" y="4781883"/>
            <a:ext cx="7945153" cy="21224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2F27BBD-DF5A-C14E-B028-B6DA89372C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594"/>
          <a:stretch/>
        </p:blipFill>
        <p:spPr>
          <a:xfrm>
            <a:off x="9144000" y="8090755"/>
            <a:ext cx="8305800" cy="188548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8F9F126-3B06-5247-AC6F-B8DE815175CB}"/>
              </a:ext>
            </a:extLst>
          </p:cNvPr>
          <p:cNvSpPr/>
          <p:nvPr/>
        </p:nvSpPr>
        <p:spPr>
          <a:xfrm>
            <a:off x="10526602" y="3995342"/>
            <a:ext cx="334790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ACL main router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94D26C-B551-B442-B842-C2B0F8E2466D}"/>
              </a:ext>
            </a:extLst>
          </p:cNvPr>
          <p:cNvSpPr/>
          <p:nvPr/>
        </p:nvSpPr>
        <p:spPr>
          <a:xfrm>
            <a:off x="10387910" y="7102436"/>
            <a:ext cx="2809295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ACL  Router0</a:t>
            </a:r>
          </a:p>
        </p:txBody>
      </p:sp>
    </p:spTree>
    <p:extLst>
      <p:ext uri="{BB962C8B-B14F-4D97-AF65-F5344CB8AC3E}">
        <p14:creationId xmlns:p14="http://schemas.microsoft.com/office/powerpoint/2010/main" val="3469369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417A2793-F16F-0D42-8007-58AC1765EB16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691932">
            <a:off x="9629957" y="-2928538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293C9C-60EC-284C-809F-1DF562E3094B}"/>
              </a:ext>
            </a:extLst>
          </p:cNvPr>
          <p:cNvSpPr/>
          <p:nvPr/>
        </p:nvSpPr>
        <p:spPr>
          <a:xfrm>
            <a:off x="-19665" y="1663388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1E6FF-1A93-2584-FE16-2BD27328AAB0}"/>
              </a:ext>
            </a:extLst>
          </p:cNvPr>
          <p:cNvSpPr txBox="1"/>
          <p:nvPr/>
        </p:nvSpPr>
        <p:spPr>
          <a:xfrm>
            <a:off x="1772" y="622138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Port Security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FB50F-63C1-DF30-D780-53A1897C827A}"/>
              </a:ext>
            </a:extLst>
          </p:cNvPr>
          <p:cNvSpPr txBox="1"/>
          <p:nvPr/>
        </p:nvSpPr>
        <p:spPr>
          <a:xfrm>
            <a:off x="304800" y="3284558"/>
            <a:ext cx="3962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600"/>
              </a:spcBef>
              <a:spcAft>
                <a:spcPts val="600"/>
              </a:spcAft>
            </a:pPr>
            <a:r>
              <a:rPr lang="en-US" sz="3600" b="1" kern="15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B0518D-150A-4D4E-B2A0-D2B33BE0C1E3}"/>
              </a:ext>
            </a:extLst>
          </p:cNvPr>
          <p:cNvSpPr/>
          <p:nvPr/>
        </p:nvSpPr>
        <p:spPr>
          <a:xfrm>
            <a:off x="228600" y="1993646"/>
            <a:ext cx="110215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itchFamily="2" charset="2"/>
              <a:buChar char="q"/>
            </a:pPr>
            <a:r>
              <a:rPr lang="en-EG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prevents unauthorized access and enhances network security.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963111-267E-6647-9157-59E17A2E69FE}"/>
              </a:ext>
            </a:extLst>
          </p:cNvPr>
          <p:cNvSpPr/>
          <p:nvPr/>
        </p:nvSpPr>
        <p:spPr>
          <a:xfrm>
            <a:off x="307848" y="3921730"/>
            <a:ext cx="1389673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Limit Devices</a:t>
            </a:r>
          </a:p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MAC Address Types</a:t>
            </a:r>
          </a:p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EG" sz="28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Violation Actions:</a:t>
            </a:r>
          </a:p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Protect: Blocks unauthorized devices, but keeps the port active.</a:t>
            </a:r>
          </a:p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Restrict: Blocks devices and sends a warning.</a:t>
            </a:r>
          </a:p>
          <a:p>
            <a:r>
              <a:rPr lang="en-E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Shutdown: Shuts down the port if an unauthorized device connects (most secure option).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11B7C3-242E-E940-80F9-4A5D312E2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899747"/>
            <a:ext cx="9989614" cy="31089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0D03E4-BD65-F34A-A93A-404C86962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8284" y="7096934"/>
            <a:ext cx="9351116" cy="291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49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8970595-4922-ED46-954C-C4DBB768F3AA}"/>
              </a:ext>
            </a:extLst>
          </p:cNvPr>
          <p:cNvSpPr txBox="1"/>
          <p:nvPr/>
        </p:nvSpPr>
        <p:spPr>
          <a:xfrm>
            <a:off x="6811296" y="3771900"/>
            <a:ext cx="46654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7200" dirty="0"/>
              <a:t>Thank You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FF7B4D5A-F045-FF40-8F78-BF5E6B31E5B3}"/>
              </a:ext>
            </a:extLst>
          </p:cNvPr>
          <p:cNvSpPr/>
          <p:nvPr/>
        </p:nvSpPr>
        <p:spPr>
          <a:xfrm rot="17691932">
            <a:off x="3363681" y="-29666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795FB3B6-F7DE-D543-AF92-C0479BD87C18}"/>
              </a:ext>
            </a:extLst>
          </p:cNvPr>
          <p:cNvSpPr/>
          <p:nvPr/>
        </p:nvSpPr>
        <p:spPr>
          <a:xfrm rot="17691932">
            <a:off x="11059882" y="-1309790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E3EC31B-0426-7841-AF4B-A1F06933B4E8}"/>
              </a:ext>
            </a:extLst>
          </p:cNvPr>
          <p:cNvSpPr/>
          <p:nvPr/>
        </p:nvSpPr>
        <p:spPr>
          <a:xfrm rot="17691932">
            <a:off x="3516081" y="-2814239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2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4873174" y="-95685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8458200" y="-1562100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9DE35-B288-67ED-2FF8-72E8534C282C}"/>
              </a:ext>
            </a:extLst>
          </p:cNvPr>
          <p:cNvSpPr txBox="1"/>
          <p:nvPr/>
        </p:nvSpPr>
        <p:spPr>
          <a:xfrm>
            <a:off x="304800" y="342900"/>
            <a:ext cx="5105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1CE095-5B59-2A40-B146-6D11C7FE3F72}"/>
              </a:ext>
            </a:extLst>
          </p:cNvPr>
          <p:cNvSpPr/>
          <p:nvPr/>
        </p:nvSpPr>
        <p:spPr>
          <a:xfrm>
            <a:off x="-2948" y="1612392"/>
            <a:ext cx="18105783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C7D610-07AD-7D15-0F25-6973F6799944}"/>
              </a:ext>
            </a:extLst>
          </p:cNvPr>
          <p:cNvSpPr txBox="1"/>
          <p:nvPr/>
        </p:nvSpPr>
        <p:spPr>
          <a:xfrm>
            <a:off x="304800" y="2142678"/>
            <a:ext cx="166878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simple network design for a small communication company focuses on creating an efficient and secure infrastructure to connect employees, devices, services, etc.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efficient network is essential to facilitate the systematic &amp; cost-efficient transfer of information through messages, files, and resources.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will provide insight into concepts such as topology design, IP addressing, and how to send information in packet form to the wire networks in different corporate buildings.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created a topology for a company of multi-network sand virtual local area networks (VLANs) , inter-VLAN, OSPF Routing, Servers (DHCP, DNS, SYSLOG, NTP, WEB ) ,  ACL , and Port Security using Cisco packet tracer.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recommendation for development to avoid potential attacks. </a:t>
            </a:r>
          </a:p>
        </p:txBody>
      </p:sp>
    </p:spTree>
    <p:extLst>
      <p:ext uri="{BB962C8B-B14F-4D97-AF65-F5344CB8AC3E}">
        <p14:creationId xmlns:p14="http://schemas.microsoft.com/office/powerpoint/2010/main" val="213383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5200">
              <a:srgbClr val="161467"/>
            </a:gs>
            <a:gs pos="69000">
              <a:srgbClr val="18166E"/>
            </a:gs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26A3964-A574-480B-CF18-6FF8CA3215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5398187"/>
              </p:ext>
            </p:extLst>
          </p:nvPr>
        </p:nvGraphicFramePr>
        <p:xfrm>
          <a:off x="902728" y="3695700"/>
          <a:ext cx="4126472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00FFABC8-F8AF-ADB9-F56A-164E784CE233}"/>
              </a:ext>
            </a:extLst>
          </p:cNvPr>
          <p:cNvSpPr/>
          <p:nvPr/>
        </p:nvSpPr>
        <p:spPr>
          <a:xfrm>
            <a:off x="6418251" y="3660787"/>
            <a:ext cx="1706646" cy="4355615"/>
          </a:xfrm>
          <a:prstGeom prst="flowChartProcess">
            <a:avLst/>
          </a:prstGeom>
          <a:gradFill>
            <a:gsLst>
              <a:gs pos="62678">
                <a:srgbClr val="87CCEC"/>
              </a:gs>
              <a:gs pos="0">
                <a:schemeClr val="accent1">
                  <a:lumMod val="5000"/>
                  <a:lumOff val="95000"/>
                </a:schemeClr>
              </a:gs>
              <a:gs pos="89647">
                <a:srgbClr val="86CCEC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15875">
            <a:gradFill>
              <a:gsLst>
                <a:gs pos="62678">
                  <a:srgbClr val="87CCEC"/>
                </a:gs>
                <a:gs pos="0">
                  <a:schemeClr val="accent1">
                    <a:lumMod val="5000"/>
                    <a:lumOff val="95000"/>
                  </a:schemeClr>
                </a:gs>
                <a:gs pos="89647">
                  <a:srgbClr val="86CCEC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chemeClr val="tx2">
                <a:lumMod val="10000"/>
                <a:lumOff val="90000"/>
              </a:schemeClr>
            </a:glow>
            <a:outerShdw blurRad="50800" dist="50800" dir="5400000" algn="ctr" rotWithShape="0">
              <a:schemeClr val="tx2">
                <a:lumMod val="10000"/>
                <a:lumOff val="9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 Department </a:t>
            </a:r>
          </a:p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Department</a:t>
            </a:r>
          </a:p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 Department</a:t>
            </a:r>
          </a:p>
          <a:p>
            <a:pPr algn="ctr"/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Printer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point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  </a:t>
            </a:r>
          </a:p>
          <a:p>
            <a:pPr algn="ctr"/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64FC0B08-E70D-F70D-447E-9961DA699BE6}"/>
              </a:ext>
            </a:extLst>
          </p:cNvPr>
          <p:cNvSpPr/>
          <p:nvPr/>
        </p:nvSpPr>
        <p:spPr>
          <a:xfrm>
            <a:off x="6418251" y="7306470"/>
            <a:ext cx="1706646" cy="1612416"/>
          </a:xfrm>
          <a:prstGeom prst="flowChartConnector">
            <a:avLst/>
          </a:prstGeom>
          <a:gradFill>
            <a:gsLst>
              <a:gs pos="62678">
                <a:srgbClr val="87CCEC"/>
              </a:gs>
              <a:gs pos="0">
                <a:schemeClr val="accent1">
                  <a:lumMod val="5000"/>
                  <a:lumOff val="95000"/>
                </a:schemeClr>
              </a:gs>
              <a:gs pos="89647">
                <a:srgbClr val="86CCEC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A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25531D24-098C-2ED2-F1D4-9CCF43894423}"/>
              </a:ext>
            </a:extLst>
          </p:cNvPr>
          <p:cNvSpPr/>
          <p:nvPr/>
        </p:nvSpPr>
        <p:spPr>
          <a:xfrm>
            <a:off x="8808954" y="3660785"/>
            <a:ext cx="1706646" cy="4355615"/>
          </a:xfrm>
          <a:prstGeom prst="flowChartProcess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 w="15875">
            <a:gradFill flip="none" rotWithShape="1">
              <a:gsLst>
                <a:gs pos="0">
                  <a:schemeClr val="accent4">
                    <a:lumMod val="5000"/>
                    <a:lumOff val="95000"/>
                  </a:schemeClr>
                </a:gs>
                <a:gs pos="74000">
                  <a:schemeClr val="accent4">
                    <a:lumMod val="45000"/>
                    <a:lumOff val="55000"/>
                  </a:schemeClr>
                </a:gs>
                <a:gs pos="83000">
                  <a:schemeClr val="accent4">
                    <a:lumMod val="45000"/>
                    <a:lumOff val="55000"/>
                  </a:schemeClr>
                </a:gs>
                <a:gs pos="100000">
                  <a:schemeClr val="accent4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chemeClr val="tx2">
                <a:lumMod val="10000"/>
                <a:lumOff val="90000"/>
              </a:schemeClr>
            </a:glow>
            <a:outerShdw blurRad="50800" dist="50800" dir="5400000" algn="ctr" rotWithShape="0">
              <a:schemeClr val="tx2">
                <a:lumMod val="10000"/>
                <a:lumOff val="9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 Department </a:t>
            </a:r>
          </a:p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Department</a:t>
            </a:r>
          </a:p>
          <a:p>
            <a:pPr algn="ctr"/>
            <a:r>
              <a:rPr lang="en-US" sz="2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 Department</a:t>
            </a:r>
          </a:p>
          <a:p>
            <a:pPr algn="ctr"/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Printer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point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  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7F3620E8-EFF8-F722-E199-F9967FC73EA2}"/>
              </a:ext>
            </a:extLst>
          </p:cNvPr>
          <p:cNvSpPr/>
          <p:nvPr/>
        </p:nvSpPr>
        <p:spPr>
          <a:xfrm>
            <a:off x="11238795" y="3660785"/>
            <a:ext cx="1706646" cy="4355615"/>
          </a:xfrm>
          <a:prstGeom prst="flowChartProcess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 w="15875">
            <a:noFill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chemeClr val="tx2">
                <a:lumMod val="10000"/>
                <a:lumOff val="90000"/>
              </a:schemeClr>
            </a:glow>
            <a:outerShdw blurRad="50800" dist="50800" dir="5400000" algn="ctr" rotWithShape="0">
              <a:schemeClr val="tx2">
                <a:lumMod val="10000"/>
                <a:lumOff val="90000"/>
              </a:schemeClr>
            </a:outerShdw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Server</a:t>
            </a:r>
          </a:p>
          <a:p>
            <a:pPr algn="ctr"/>
            <a:endParaRPr lang="en-US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Multi-layer Switch</a:t>
            </a:r>
          </a:p>
          <a:p>
            <a:pPr algn="ctr"/>
            <a:endParaRPr lang="en-US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Routers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DB71DDFA-2198-8D83-A906-96491B0F20DB}"/>
              </a:ext>
            </a:extLst>
          </p:cNvPr>
          <p:cNvSpPr/>
          <p:nvPr/>
        </p:nvSpPr>
        <p:spPr>
          <a:xfrm>
            <a:off x="8808954" y="7353300"/>
            <a:ext cx="1706646" cy="1612416"/>
          </a:xfrm>
          <a:prstGeom prst="flowChartConnector">
            <a:avLst/>
          </a:prstGeom>
          <a:gradFill>
            <a:gsLst>
              <a:gs pos="62678">
                <a:srgbClr val="87CCEC"/>
              </a:gs>
              <a:gs pos="0">
                <a:schemeClr val="accent1">
                  <a:lumMod val="5000"/>
                  <a:lumOff val="95000"/>
                </a:schemeClr>
              </a:gs>
              <a:gs pos="89647">
                <a:srgbClr val="86CCEC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B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D9ECBA14-C80A-483C-9B34-D5616C94138D}"/>
              </a:ext>
            </a:extLst>
          </p:cNvPr>
          <p:cNvSpPr/>
          <p:nvPr/>
        </p:nvSpPr>
        <p:spPr>
          <a:xfrm>
            <a:off x="11238795" y="7306470"/>
            <a:ext cx="1706646" cy="1612416"/>
          </a:xfrm>
          <a:prstGeom prst="flowChartConnector">
            <a:avLst/>
          </a:prstGeom>
          <a:gradFill>
            <a:gsLst>
              <a:gs pos="62678">
                <a:srgbClr val="87CCEC"/>
              </a:gs>
              <a:gs pos="0">
                <a:schemeClr val="accent1">
                  <a:lumMod val="5000"/>
                  <a:lumOff val="95000"/>
                </a:schemeClr>
              </a:gs>
              <a:gs pos="89647">
                <a:srgbClr val="86CCEC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DMZ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908CDABE-3A88-91B6-A104-6EE22E0740E0}"/>
              </a:ext>
            </a:extLst>
          </p:cNvPr>
          <p:cNvSpPr/>
          <p:nvPr/>
        </p:nvSpPr>
        <p:spPr>
          <a:xfrm>
            <a:off x="13649067" y="3660784"/>
            <a:ext cx="1706646" cy="4355615"/>
          </a:xfrm>
          <a:prstGeom prst="flowChartProcess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 w="15875">
            <a:noFill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chemeClr val="tx2">
                <a:lumMod val="10000"/>
                <a:lumOff val="90000"/>
              </a:schemeClr>
            </a:glow>
            <a:outerShdw blurRad="50800" dist="50800" dir="5400000" algn="ctr" rotWithShape="0">
              <a:schemeClr val="tx2">
                <a:lumMod val="10000"/>
                <a:lumOff val="90000"/>
              </a:schemeClr>
            </a:outerShdw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SYSLOG Server</a:t>
            </a:r>
          </a:p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NTP Server</a:t>
            </a:r>
          </a:p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 Server</a:t>
            </a:r>
          </a:p>
          <a:p>
            <a:pPr algn="ctr"/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DHCP Server</a:t>
            </a:r>
          </a:p>
          <a:p>
            <a:pPr algn="ctr"/>
            <a:endParaRPr lang="en-US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B9D3895F-86C6-933A-79F5-7E8204F9D7EE}"/>
              </a:ext>
            </a:extLst>
          </p:cNvPr>
          <p:cNvSpPr/>
          <p:nvPr/>
        </p:nvSpPr>
        <p:spPr>
          <a:xfrm>
            <a:off x="13649067" y="7369791"/>
            <a:ext cx="1706646" cy="1612416"/>
          </a:xfrm>
          <a:prstGeom prst="flowChartConnector">
            <a:avLst/>
          </a:prstGeom>
          <a:gradFill>
            <a:gsLst>
              <a:gs pos="62678">
                <a:srgbClr val="87CCEC"/>
              </a:gs>
              <a:gs pos="0">
                <a:schemeClr val="accent1">
                  <a:lumMod val="5000"/>
                  <a:lumOff val="95000"/>
                </a:schemeClr>
              </a:gs>
              <a:gs pos="89647">
                <a:srgbClr val="86CCEC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Center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ED214D-9FE9-3502-94CF-F23838E058D7}"/>
              </a:ext>
            </a:extLst>
          </p:cNvPr>
          <p:cNvSpPr txBox="1"/>
          <p:nvPr/>
        </p:nvSpPr>
        <p:spPr>
          <a:xfrm>
            <a:off x="762000" y="495300"/>
            <a:ext cx="6781800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Communication Company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chemeClr val="tx2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779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039B42-C127-F4D7-745D-5049A7C7ACED}"/>
              </a:ext>
            </a:extLst>
          </p:cNvPr>
          <p:cNvSpPr txBox="1"/>
          <p:nvPr/>
        </p:nvSpPr>
        <p:spPr>
          <a:xfrm>
            <a:off x="990600" y="419100"/>
            <a:ext cx="7010400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Communication Company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E919564-E354-230F-9AEA-39857FCCA2BE}"/>
              </a:ext>
            </a:extLst>
          </p:cNvPr>
          <p:cNvSpPr/>
          <p:nvPr/>
        </p:nvSpPr>
        <p:spPr>
          <a:xfrm>
            <a:off x="5838825" y="1895476"/>
            <a:ext cx="7419975" cy="842963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have done following tasking 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EF445852-4CBD-1E44-AABF-D76F302637A5}"/>
              </a:ext>
            </a:extLst>
          </p:cNvPr>
          <p:cNvSpPr/>
          <p:nvPr/>
        </p:nvSpPr>
        <p:spPr>
          <a:xfrm>
            <a:off x="1924050" y="2738438"/>
            <a:ext cx="15373350" cy="1066800"/>
          </a:xfrm>
          <a:prstGeom prst="homePlate">
            <a:avLst/>
          </a:prstGeom>
          <a:gradFill flip="none" rotWithShape="1">
            <a:gsLst>
              <a:gs pos="0">
                <a:srgbClr val="5AB9E4">
                  <a:tint val="66000"/>
                  <a:satMod val="160000"/>
                </a:srgbClr>
              </a:gs>
              <a:gs pos="50000">
                <a:srgbClr val="5AB9E4">
                  <a:tint val="44500"/>
                  <a:satMod val="160000"/>
                </a:srgbClr>
              </a:gs>
              <a:gs pos="100000">
                <a:srgbClr val="5AB9E4">
                  <a:tint val="23500"/>
                  <a:satMod val="16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Network Topology       Devices Configuration     IP Address     VLAN Configuration      Servers Configuration  Security 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2BF6A43-BE96-869F-0D86-416965C6A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8991465"/>
              </p:ext>
            </p:extLst>
          </p:nvPr>
        </p:nvGraphicFramePr>
        <p:xfrm>
          <a:off x="3681211" y="4230243"/>
          <a:ext cx="10644389" cy="5737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90164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3008097" y="-534126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5481828" y="-1028700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F21599-C0F1-E891-E038-DCC6E6992F4B}"/>
              </a:ext>
            </a:extLst>
          </p:cNvPr>
          <p:cNvSpPr txBox="1"/>
          <p:nvPr/>
        </p:nvSpPr>
        <p:spPr>
          <a:xfrm>
            <a:off x="771144" y="407592"/>
            <a:ext cx="518160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</a:t>
            </a:r>
          </a:p>
        </p:txBody>
      </p:sp>
      <p:pic>
        <p:nvPicPr>
          <p:cNvPr id="5" name="Content Placeholder 4" descr="A diagram of a network&#10;&#10;Description automatically generated">
            <a:extLst>
              <a:ext uri="{FF2B5EF4-FFF2-40B4-BE49-F238E27FC236}">
                <a16:creationId xmlns:a16="http://schemas.microsoft.com/office/drawing/2014/main" id="{3973F54A-EC25-891A-A49C-81E39700B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8" y="1796112"/>
            <a:ext cx="17411700" cy="772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76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92DDD7-22F1-81DD-B2D7-D39CCE10B47F}"/>
              </a:ext>
            </a:extLst>
          </p:cNvPr>
          <p:cNvSpPr txBox="1"/>
          <p:nvPr/>
        </p:nvSpPr>
        <p:spPr>
          <a:xfrm>
            <a:off x="685800" y="419100"/>
            <a:ext cx="5638800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VLAN Configurations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E8832-F929-EC45-830D-F21B70C486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2093765"/>
            <a:ext cx="15836900" cy="4152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EF7152-1F80-45E5-E3A5-562D3C14DB7A}"/>
              </a:ext>
            </a:extLst>
          </p:cNvPr>
          <p:cNvSpPr txBox="1"/>
          <p:nvPr/>
        </p:nvSpPr>
        <p:spPr>
          <a:xfrm>
            <a:off x="8123554" y="1406024"/>
            <a:ext cx="201880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Build 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B2F58-4255-4240-8189-FFBDB5B139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506" y="6934407"/>
            <a:ext cx="16230600" cy="3289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609B2A-6978-12DA-EFE7-50E8FE78025B}"/>
              </a:ext>
            </a:extLst>
          </p:cNvPr>
          <p:cNvSpPr txBox="1"/>
          <p:nvPr/>
        </p:nvSpPr>
        <p:spPr>
          <a:xfrm>
            <a:off x="7727250" y="6288076"/>
            <a:ext cx="194605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Build B</a:t>
            </a:r>
          </a:p>
        </p:txBody>
      </p:sp>
    </p:spTree>
    <p:extLst>
      <p:ext uri="{BB962C8B-B14F-4D97-AF65-F5344CB8AC3E}">
        <p14:creationId xmlns:p14="http://schemas.microsoft.com/office/powerpoint/2010/main" val="655750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6A5AFA-3DC8-A024-61F2-5C69A202D800}"/>
              </a:ext>
            </a:extLst>
          </p:cNvPr>
          <p:cNvSpPr txBox="1"/>
          <p:nvPr/>
        </p:nvSpPr>
        <p:spPr>
          <a:xfrm>
            <a:off x="381000" y="471386"/>
            <a:ext cx="647700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Inter-VLAN Configuration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9528C9-C65A-0D4C-BE91-8BF573FD1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64" y="1313905"/>
            <a:ext cx="14953936" cy="42442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935687-2FC7-839C-9BC9-846660B39944}"/>
              </a:ext>
            </a:extLst>
          </p:cNvPr>
          <p:cNvSpPr txBox="1"/>
          <p:nvPr/>
        </p:nvSpPr>
        <p:spPr>
          <a:xfrm>
            <a:off x="7855172" y="687484"/>
            <a:ext cx="3200400" cy="5078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Multi-layer Switch 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0C4056-6CDB-754C-8DFD-8DB9060491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64" y="6184547"/>
            <a:ext cx="15913100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423707-06D8-A82A-EA92-AF8C39232967}"/>
              </a:ext>
            </a:extLst>
          </p:cNvPr>
          <p:cNvSpPr txBox="1"/>
          <p:nvPr/>
        </p:nvSpPr>
        <p:spPr>
          <a:xfrm>
            <a:off x="7855172" y="5652460"/>
            <a:ext cx="3200400" cy="5078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Multi-layer Switch 2</a:t>
            </a:r>
          </a:p>
        </p:txBody>
      </p:sp>
    </p:spTree>
    <p:extLst>
      <p:ext uri="{BB962C8B-B14F-4D97-AF65-F5344CB8AC3E}">
        <p14:creationId xmlns:p14="http://schemas.microsoft.com/office/powerpoint/2010/main" val="67526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D0A4D">
                <a:alpha val="100000"/>
              </a:srgbClr>
            </a:gs>
            <a:gs pos="100000">
              <a:srgbClr val="1D1B7D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>
            <a:extLst>
              <a:ext uri="{FF2B5EF4-FFF2-40B4-BE49-F238E27FC236}">
                <a16:creationId xmlns:a16="http://schemas.microsoft.com/office/drawing/2014/main" id="{2255249C-22C6-4242-ABC0-41B1CB118FCF}"/>
              </a:ext>
            </a:extLst>
          </p:cNvPr>
          <p:cNvSpPr/>
          <p:nvPr/>
        </p:nvSpPr>
        <p:spPr>
          <a:xfrm rot="-6837458">
            <a:off x="14002697" y="-229327"/>
            <a:ext cx="8200276" cy="7616006"/>
          </a:xfrm>
          <a:custGeom>
            <a:avLst/>
            <a:gdLst/>
            <a:ahLst/>
            <a:cxnLst/>
            <a:rect l="l" t="t" r="r" b="b"/>
            <a:pathLst>
              <a:path w="8200276" h="7616006">
                <a:moveTo>
                  <a:pt x="0" y="0"/>
                </a:moveTo>
                <a:lnTo>
                  <a:pt x="8200276" y="0"/>
                </a:lnTo>
                <a:lnTo>
                  <a:pt x="8200276" y="7616006"/>
                </a:lnTo>
                <a:lnTo>
                  <a:pt x="0" y="7616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-1371600" y="2715447"/>
            <a:ext cx="7324344" cy="8229600"/>
          </a:xfrm>
          <a:custGeom>
            <a:avLst/>
            <a:gdLst/>
            <a:ahLst/>
            <a:cxnLst/>
            <a:rect l="l" t="t" r="r" b="b"/>
            <a:pathLst>
              <a:path w="7324344" h="8229600">
                <a:moveTo>
                  <a:pt x="0" y="0"/>
                </a:moveTo>
                <a:lnTo>
                  <a:pt x="7324344" y="0"/>
                </a:lnTo>
                <a:lnTo>
                  <a:pt x="73243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BB1E34-971F-6D40-BA24-B7ADE7438343}"/>
              </a:ext>
            </a:extLst>
          </p:cNvPr>
          <p:cNvSpPr/>
          <p:nvPr/>
        </p:nvSpPr>
        <p:spPr>
          <a:xfrm>
            <a:off x="76200" y="1676400"/>
            <a:ext cx="18288000" cy="8648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490123-9488-B993-F0CD-9922100D4C6B}"/>
              </a:ext>
            </a:extLst>
          </p:cNvPr>
          <p:cNvSpPr txBox="1"/>
          <p:nvPr/>
        </p:nvSpPr>
        <p:spPr>
          <a:xfrm>
            <a:off x="844772" y="649850"/>
            <a:ext cx="1119482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 Access Point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74F66E-6178-E092-4F91-F0C170C71D77}"/>
              </a:ext>
            </a:extLst>
          </p:cNvPr>
          <p:cNvSpPr txBox="1"/>
          <p:nvPr/>
        </p:nvSpPr>
        <p:spPr>
          <a:xfrm>
            <a:off x="880162" y="1894715"/>
            <a:ext cx="8428934" cy="45243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serves as a central point for providing connectivity between wireless devices (such as smartphones, laptops, and printers) and the wired network.</a:t>
            </a:r>
            <a:endParaRPr lang="en-US" sz="32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Placement: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proper placement to maximize coverage. 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Configuration: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management tools to set security and access parameters. 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Testing: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the range and signal strength.</a:t>
            </a:r>
          </a:p>
        </p:txBody>
      </p:sp>
      <p:pic>
        <p:nvPicPr>
          <p:cNvPr id="8" name="صورة 6">
            <a:extLst>
              <a:ext uri="{FF2B5EF4-FFF2-40B4-BE49-F238E27FC236}">
                <a16:creationId xmlns:a16="http://schemas.microsoft.com/office/drawing/2014/main" id="{A261B827-66B3-352E-8CFA-5B6678E92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6198" y="6528535"/>
            <a:ext cx="6292273" cy="3466573"/>
          </a:xfrm>
          <a:prstGeom prst="rect">
            <a:avLst/>
          </a:prstGeom>
        </p:spPr>
      </p:pic>
      <p:pic>
        <p:nvPicPr>
          <p:cNvPr id="12" name="صورة 3">
            <a:extLst>
              <a:ext uri="{FF2B5EF4-FFF2-40B4-BE49-F238E27FC236}">
                <a16:creationId xmlns:a16="http://schemas.microsoft.com/office/drawing/2014/main" id="{9FF59A30-0EC2-C3B8-698E-EE86B50710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01447" y="1650943"/>
            <a:ext cx="4511204" cy="24022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8FA98-265A-4671-8392-04482CF8F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89965" y="6594752"/>
            <a:ext cx="4934168" cy="34730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9B5A18-29F3-45F8-AD82-5BCA57D982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2430" y="6475982"/>
            <a:ext cx="3352800" cy="34503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14F92B-9029-402C-8991-DFD3E65281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99861" y="3457409"/>
            <a:ext cx="6911939" cy="30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42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1223</Words>
  <Application>Microsoft Macintosh PowerPoint</Application>
  <PresentationFormat>Custom</PresentationFormat>
  <Paragraphs>207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OpenSymbol</vt:lpstr>
      <vt:lpstr>Liberation Serif</vt:lpstr>
      <vt:lpstr>Times New Roman</vt:lpstr>
      <vt:lpstr>Amasis MT Pro Medium</vt:lpstr>
      <vt:lpstr>Book Antiqua</vt:lpstr>
      <vt:lpstr>Abadi</vt:lpstr>
      <vt:lpstr>Calibri</vt:lpstr>
      <vt:lpstr>Wingdings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Grainy Gradient Dreamy Futuristic Modern Mobile App Presentation</dc:title>
  <dc:creator>User</dc:creator>
  <cp:lastModifiedBy>malshikh98@gmail.com</cp:lastModifiedBy>
  <cp:revision>51</cp:revision>
  <dcterms:created xsi:type="dcterms:W3CDTF">2006-08-16T00:00:00Z</dcterms:created>
  <dcterms:modified xsi:type="dcterms:W3CDTF">2024-10-18T20:23:20Z</dcterms:modified>
  <dc:identifier>DAGSLfqs4fk</dc:identifier>
</cp:coreProperties>
</file>

<file path=docProps/thumbnail.jpeg>
</file>